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Lst>
  <p:sldSz cy="6858000" cx="9144000"/>
  <p:notesSz cx="7315200" cy="9601200"/>
  <p:embeddedFontLst>
    <p:embeddedFont>
      <p:font typeface="Roboto Mono"/>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3024">
          <p15:clr>
            <a:srgbClr val="A4A3A4"/>
          </p15:clr>
        </p15:guide>
        <p15:guide id="2" pos="2304">
          <p15:clr>
            <a:srgbClr val="A4A3A4"/>
          </p15:clr>
        </p15:guide>
      </p15:notesGuideLst>
    </p:ext>
    <p:ext uri="GoogleSlidesCustomDataVersion2">
      <go:slidesCustomData xmlns:go="http://customooxmlschemas.google.com/" r:id="rId68" roundtripDataSignature="AMtx7mhQrMRLqKKXwV4SbbMo3u2ZRmCd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3024" orient="horz"/>
        <p:guide pos="2304"/>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RobotoMono-regular.fntdata"/><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font" Target="fonts/RobotoMono-italic.fntdata"/><Relationship Id="rId21" Type="http://schemas.openxmlformats.org/officeDocument/2006/relationships/slide" Target="slides/slide16.xml"/><Relationship Id="rId65" Type="http://schemas.openxmlformats.org/officeDocument/2006/relationships/font" Target="fonts/RobotoMono-bold.fntdata"/><Relationship Id="rId24" Type="http://schemas.openxmlformats.org/officeDocument/2006/relationships/slide" Target="slides/slide19.xml"/><Relationship Id="rId68" Type="http://customschemas.google.com/relationships/presentationmetadata" Target="metadata"/><Relationship Id="rId23" Type="http://schemas.openxmlformats.org/officeDocument/2006/relationships/slide" Target="slides/slide18.xml"/><Relationship Id="rId67" Type="http://schemas.openxmlformats.org/officeDocument/2006/relationships/font" Target="fonts/RobotoMono-boldItalic.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2" y="0"/>
            <a:ext cx="3169921" cy="480060"/>
          </a:xfrm>
          <a:prstGeom prst="rect">
            <a:avLst/>
          </a:prstGeom>
          <a:noFill/>
          <a:ln>
            <a:noFill/>
          </a:ln>
        </p:spPr>
        <p:txBody>
          <a:bodyPr anchorCtr="0" anchor="t"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9" y="0"/>
            <a:ext cx="3169921" cy="480060"/>
          </a:xfrm>
          <a:prstGeom prst="rect">
            <a:avLst/>
          </a:prstGeom>
          <a:noFill/>
          <a:ln>
            <a:noFill/>
          </a:ln>
        </p:spPr>
        <p:txBody>
          <a:bodyPr anchorCtr="0" anchor="t" bIns="48300" lIns="96625" spcFirstLastPara="1" rIns="96625" wrap="square" tIns="483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257300" y="720725"/>
            <a:ext cx="48006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1" y="4560571"/>
            <a:ext cx="5852160" cy="4320540"/>
          </a:xfrm>
          <a:prstGeom prst="rect">
            <a:avLst/>
          </a:prstGeom>
          <a:noFill/>
          <a:ln>
            <a:noFill/>
          </a:ln>
        </p:spPr>
        <p:txBody>
          <a:bodyPr anchorCtr="0" anchor="t" bIns="48300" lIns="96625" spcFirstLastPara="1" rIns="96625" wrap="square" tIns="48300">
            <a:norm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2" y="9119474"/>
            <a:ext cx="3169921" cy="480060"/>
          </a:xfrm>
          <a:prstGeom prst="rect">
            <a:avLst/>
          </a:prstGeom>
          <a:noFill/>
          <a:ln>
            <a:noFill/>
          </a:ln>
        </p:spPr>
        <p:txBody>
          <a:bodyPr anchorCtr="0" anchor="b"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9" y="9119474"/>
            <a:ext cx="3169921" cy="480060"/>
          </a:xfrm>
          <a:prstGeom prst="rect">
            <a:avLst/>
          </a:prstGeom>
          <a:noFill/>
          <a:ln>
            <a:noFill/>
          </a:ln>
        </p:spPr>
        <p:txBody>
          <a:bodyPr anchorCtr="0" anchor="b" bIns="48300" lIns="96625" spcFirstLastPara="1" rIns="96625" wrap="square" tIns="483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257300" y="720725"/>
            <a:ext cx="48006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31521" y="4560571"/>
            <a:ext cx="5852160" cy="4320540"/>
          </a:xfrm>
          <a:prstGeom prst="rect">
            <a:avLst/>
          </a:prstGeom>
          <a:noFill/>
          <a:ln>
            <a:noFill/>
          </a:ln>
        </p:spPr>
        <p:txBody>
          <a:bodyPr anchorCtr="0" anchor="t" bIns="48300" lIns="96625" spcFirstLastPara="1" rIns="96625" wrap="square" tIns="48300">
            <a:norm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4143589" y="9119474"/>
            <a:ext cx="3169921" cy="48006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731521" y="4560571"/>
            <a:ext cx="5852160" cy="432054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94" name="Google Shape;94;p3:notes"/>
          <p:cNvSpPr/>
          <p:nvPr>
            <p:ph idx="2" type="sldImg"/>
          </p:nvPr>
        </p:nvSpPr>
        <p:spPr>
          <a:xfrm>
            <a:off x="1257300" y="720725"/>
            <a:ext cx="48006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2382d8d51_0_0: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01" name="Google Shape;101;g3c2382d8d51_0_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c2382d8d51_0_1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g3c2382d8d51_0_13: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09" name="Google Shape;109;g3c2382d8d51_0_13:notes"/>
          <p:cNvSpPr txBox="1"/>
          <p:nvPr>
            <p:ph idx="12" type="sldNum"/>
          </p:nvPr>
        </p:nvSpPr>
        <p:spPr>
          <a:xfrm>
            <a:off x="4143589" y="9119474"/>
            <a:ext cx="3169800" cy="4800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c9bbb80454_0_259: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16" name="Google Shape;116;g3c9bbb80454_0_25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c99466730f_0_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c99466730f_0_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24" name="Google Shape;124;g3c99466730f_0_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c99466730f_0_1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c99466730f_0_1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32" name="Google Shape;132;g3c99466730f_0_1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c9bbb80454_0_265: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39" name="Google Shape;139;g3c9bbb80454_0_26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c9bbb80454_0_5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c9bbb80454_0_5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47" name="Google Shape;147;g3c9bbb80454_0_5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c9bbb80454_0_292: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c9bbb80454_0_292: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55" name="Google Shape;155;g3c9bbb80454_0_292: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c9bbb80454_0_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c9bbb80454_0_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63" name="Google Shape;163;g3c9bbb80454_0_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c9bbb80454_0_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c9bbb80454_0_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71" name="Google Shape;171;g3c9bbb80454_0_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c9bbb80454_0_1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c9bbb80454_0_1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79" name="Google Shape;179;g3c9bbb80454_0_1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c9bbb80454_0_27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c9bbb80454_0_27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87" name="Google Shape;187;g3c9bbb80454_0_27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c9bbb80454_0_27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c9bbb80454_0_27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95" name="Google Shape;195;g3c9bbb80454_0_27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c9bbb80454_0_32: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c9bbb80454_0_32: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03" name="Google Shape;203;g3c9bbb80454_0_32: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c9bbb80454_0_4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c9bbb80454_0_4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11" name="Google Shape;211;g3c9bbb80454_0_4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c9bbb80454_0_28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c9bbb80454_0_28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19" name="Google Shape;219;g3c9bbb80454_0_28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c9bbb80454_0_6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c9bbb80454_0_6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27" name="Google Shape;227;g3c9bbb80454_0_6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c9bbb80454_0_29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c9bbb80454_0_29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35" name="Google Shape;235;g3c9bbb80454_0_29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c9bbb80454_0_77: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c9bbb80454_0_77: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43" name="Google Shape;243;g3c9bbb80454_0_77: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c9bbb80454_0_30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c9bbb80454_0_30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51" name="Google Shape;251;g3c9bbb80454_0_30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c9bbb80454_0_8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c9bbb80454_0_8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59" name="Google Shape;259;g3c9bbb80454_0_8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c9bbb80454_0_31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c9bbb80454_0_31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67" name="Google Shape;267;g3c9bbb80454_0_31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c9bbb80454_0_9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c9bbb80454_0_9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75" name="Google Shape;275;g3c9bbb80454_0_9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c9bbb80454_0_32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c9bbb80454_0_32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83" name="Google Shape;283;g3c9bbb80454_0_32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c9bbb80454_0_107: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c9bbb80454_0_107: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91" name="Google Shape;291;g3c9bbb80454_0_107: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c9bbb80454_0_334: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c9bbb80454_0_334: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99" name="Google Shape;299;g3c9bbb80454_0_334: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c9bbb80454_0_114: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c9bbb80454_0_114: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07" name="Google Shape;307;g3c9bbb80454_0_114: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c9bbb80454_0_34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c9bbb80454_0_34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15" name="Google Shape;315;g3c9bbb80454_0_34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c9bbb80454_0_12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c9bbb80454_0_12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23" name="Google Shape;323;g3c9bbb80454_0_12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c9bbb80454_0_34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c9bbb80454_0_34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31" name="Google Shape;331;g3c9bbb80454_0_34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c9bbb80454_0_132: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c9bbb80454_0_132: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39" name="Google Shape;339;g3c9bbb80454_0_132: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c9bbb80454_0_35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c9bbb80454_0_35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47" name="Google Shape;347;g3c9bbb80454_0_35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c9bbb80454_0_14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c9bbb80454_0_14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55" name="Google Shape;355;g3c9bbb80454_0_14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c9e1099bc3_0_77: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c9e1099bc3_0_77: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63" name="Google Shape;363;g3c9e1099bc3_0_77: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c9bbb80454_0_15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c9bbb80454_0_15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71" name="Google Shape;371;g3c9bbb80454_0_15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c9e1099bc3_0_6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c9e1099bc3_0_6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79" name="Google Shape;379;g3c9e1099bc3_0_6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c9bbb80454_0_15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c9bbb80454_0_15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87" name="Google Shape;387;g3c9bbb80454_0_15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c9e1099bc3_0_7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c9e1099bc3_0_7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95" name="Google Shape;395;g3c9e1099bc3_0_7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c9bbb80454_0_16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c9bbb80454_0_16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03" name="Google Shape;403;g3c9bbb80454_0_16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c9e1099bc3_0_5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c9e1099bc3_0_5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11" name="Google Shape;411;g3c9e1099bc3_0_5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c9bbb80454_0_177: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c9bbb80454_0_177: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19" name="Google Shape;419;g3c9bbb80454_0_177: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c9e1099bc3_0_4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c9e1099bc3_0_4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27" name="Google Shape;427;g3c9e1099bc3_0_4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c9bbb80454_0_18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3c9bbb80454_0_18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35" name="Google Shape;435;g3c9bbb80454_0_18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c9e1099bc3_0_42: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c9e1099bc3_0_42: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43" name="Google Shape;443;g3c9e1099bc3_0_42: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c9bbb80454_0_19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c9bbb80454_0_19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51" name="Google Shape;451;g3c9bbb80454_0_19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c9e1099bc3_0_3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c9e1099bc3_0_3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59" name="Google Shape;459;g3c9e1099bc3_0_3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c9bbb80454_0_21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3c9bbb80454_0_21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67" name="Google Shape;467;g3c9bbb80454_0_21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c9e1099bc3_0_2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c9e1099bc3_0_2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75" name="Google Shape;475;g3c9e1099bc3_0_2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c9bbb80454_0_22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c9bbb80454_0_22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83" name="Google Shape;483;g3c9bbb80454_0_22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c9e1099bc3_0_2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c9e1099bc3_0_2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91" name="Google Shape;491;g3c9e1099bc3_0_2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c9bbb80454_0_22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c9bbb80454_0_22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499" name="Google Shape;499;g3c9bbb80454_0_22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c9e1099bc3_0_14: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c9e1099bc3_0_14: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507" name="Google Shape;507;g3c9e1099bc3_0_14: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c9e1099bc3_0_7: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c9e1099bc3_0_7: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515" name="Google Shape;515;g3c9e1099bc3_0_7: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c9bbb80454_0_24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c9bbb80454_0_24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523" name="Google Shape;523;g3c9bbb80454_0_24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c9bbb80454_0_25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c9bbb80454_0_25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531" name="Google Shape;531;g3c9bbb80454_0_25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3c9e1099bc3_0_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3c9e1099bc3_0_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539" name="Google Shape;539;g3c9e1099bc3_0_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1"/>
          <p:cNvSpPr txBox="1"/>
          <p:nvPr>
            <p:ph type="title"/>
          </p:nvPr>
        </p:nvSpPr>
        <p:spPr>
          <a:xfrm>
            <a:off x="457200" y="274638"/>
            <a:ext cx="8229600" cy="902229"/>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1"/>
          <p:cNvSpPr txBox="1"/>
          <p:nvPr>
            <p:ph idx="1" type="body"/>
          </p:nvPr>
        </p:nvSpPr>
        <p:spPr>
          <a:xfrm>
            <a:off x="457200" y="1346200"/>
            <a:ext cx="8229600" cy="47799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sz="2400"/>
            </a:lvl1pPr>
            <a:lvl2pPr indent="-228600" lvl="1" marL="914400" algn="l">
              <a:lnSpc>
                <a:spcPct val="100000"/>
              </a:lnSpc>
              <a:spcBef>
                <a:spcPts val="480"/>
              </a:spcBef>
              <a:spcAft>
                <a:spcPts val="0"/>
              </a:spcAft>
              <a:buClr>
                <a:schemeClr val="dk1"/>
              </a:buClr>
              <a:buSzPts val="2400"/>
              <a:buNone/>
              <a:defRPr sz="2400"/>
            </a:lvl2pPr>
            <a:lvl3pPr indent="-228600" lvl="2" marL="1371600" algn="l">
              <a:lnSpc>
                <a:spcPct val="100000"/>
              </a:lnSpc>
              <a:spcBef>
                <a:spcPts val="480"/>
              </a:spcBef>
              <a:spcAft>
                <a:spcPts val="0"/>
              </a:spcAft>
              <a:buClr>
                <a:schemeClr val="dk1"/>
              </a:buClr>
              <a:buSzPts val="2400"/>
              <a:buNone/>
              <a:defRPr sz="2400"/>
            </a:lvl3pPr>
            <a:lvl4pPr indent="-228600" lvl="3" marL="1828800" algn="l">
              <a:lnSpc>
                <a:spcPct val="100000"/>
              </a:lnSpc>
              <a:spcBef>
                <a:spcPts val="480"/>
              </a:spcBef>
              <a:spcAft>
                <a:spcPts val="0"/>
              </a:spcAft>
              <a:buClr>
                <a:schemeClr val="dk1"/>
              </a:buClr>
              <a:buSzPts val="2400"/>
              <a:buNone/>
              <a:defRPr sz="2400"/>
            </a:lvl4pPr>
            <a:lvl5pPr indent="-228600" lvl="4" marL="2286000" algn="l">
              <a:lnSpc>
                <a:spcPct val="100000"/>
              </a:lnSpc>
              <a:spcBef>
                <a:spcPts val="480"/>
              </a:spcBef>
              <a:spcAft>
                <a:spcPts val="0"/>
              </a:spcAft>
              <a:buClr>
                <a:schemeClr val="dk1"/>
              </a:buClr>
              <a:buSzPts val="2400"/>
              <a:buNone/>
              <a:defRPr sz="24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8" name="Google Shape;2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2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2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2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2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2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9"/>
          <p:cNvSpPr/>
          <p:nvPr>
            <p:ph idx="2" type="pic"/>
          </p:nvPr>
        </p:nvSpPr>
        <p:spPr>
          <a:xfrm>
            <a:off x="1792288" y="612775"/>
            <a:ext cx="5486400" cy="4114800"/>
          </a:xfrm>
          <a:prstGeom prst="rect">
            <a:avLst/>
          </a:prstGeom>
          <a:noFill/>
          <a:ln>
            <a:noFill/>
          </a:ln>
        </p:spPr>
      </p:sp>
      <p:sp>
        <p:nvSpPr>
          <p:cNvPr id="68" name="Google Shape;68;p2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eb.eecs.umich.edu/~nham/" TargetMode="Externa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beej.us/guide/bgnet/html/spli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mailto:chcdavis@umich.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609600" y="1524000"/>
            <a:ext cx="8229600" cy="1905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Calibri"/>
              <a:buNone/>
            </a:pPr>
            <a:r>
              <a:rPr lang="en-US" sz="4000"/>
              <a:t>EECS 498 System Design of a Search Engine</a:t>
            </a:r>
            <a:br>
              <a:rPr lang="en-US"/>
            </a:br>
            <a:r>
              <a:rPr lang="en-US" sz="3100"/>
              <a:t>Winter 2026</a:t>
            </a:r>
            <a:br>
              <a:rPr lang="en-US"/>
            </a:br>
            <a:r>
              <a:rPr lang="en-US" sz="3100"/>
              <a:t>Lab 7: Midterm Review</a:t>
            </a:r>
            <a:endParaRPr/>
          </a:p>
        </p:txBody>
      </p:sp>
      <p:sp>
        <p:nvSpPr>
          <p:cNvPr id="90" name="Google Shape;90;p1"/>
          <p:cNvSpPr txBox="1"/>
          <p:nvPr/>
        </p:nvSpPr>
        <p:spPr>
          <a:xfrm>
            <a:off x="1321725" y="3962400"/>
            <a:ext cx="6679200" cy="25122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ctr">
              <a:lnSpc>
                <a:spcPct val="100000"/>
              </a:lnSpc>
              <a:spcBef>
                <a:spcPts val="0"/>
              </a:spcBef>
              <a:spcAft>
                <a:spcPts val="0"/>
              </a:spcAft>
              <a:buClr>
                <a:srgbClr val="3F3F3F"/>
              </a:buClr>
              <a:buSzPct val="100000"/>
              <a:buFont typeface="Arial"/>
              <a:buNone/>
            </a:pPr>
            <a:r>
              <a:rPr b="0" i="0" lang="en-US" sz="2200" u="none" cap="none" strike="noStrike">
                <a:solidFill>
                  <a:srgbClr val="3F3F3F"/>
                </a:solidFill>
                <a:latin typeface="Verdana"/>
                <a:ea typeface="Verdana"/>
                <a:cs typeface="Verdana"/>
                <a:sym typeface="Verdana"/>
              </a:rPr>
              <a:t>GSI: Christopher Davis</a:t>
            </a:r>
            <a:br>
              <a:rPr b="0" i="0" lang="en-US" sz="2200" u="none" cap="none" strike="noStrike">
                <a:solidFill>
                  <a:srgbClr val="3F3F3F"/>
                </a:solidFill>
                <a:latin typeface="Verdana"/>
                <a:ea typeface="Verdana"/>
                <a:cs typeface="Verdana"/>
                <a:sym typeface="Verdana"/>
              </a:rPr>
            </a:br>
            <a:r>
              <a:rPr b="0" i="0" lang="en-US" sz="2200" u="none" cap="none" strike="noStrike">
                <a:solidFill>
                  <a:srgbClr val="3F3F3F"/>
                </a:solidFill>
                <a:latin typeface="Verdana"/>
                <a:ea typeface="Verdana"/>
                <a:cs typeface="Verdana"/>
                <a:sym typeface="Verdana"/>
              </a:rPr>
              <a:t>IA: Rickey Dong</a:t>
            </a:r>
            <a:endParaRPr b="0" i="0" sz="2200" u="none" cap="none" strike="noStrike">
              <a:solidFill>
                <a:srgbClr val="3F3F3F"/>
              </a:solidFill>
              <a:latin typeface="Verdana"/>
              <a:ea typeface="Verdana"/>
              <a:cs typeface="Verdana"/>
              <a:sym typeface="Verdana"/>
            </a:endParaRPr>
          </a:p>
          <a:p>
            <a:pPr indent="0" lvl="0" marL="0" marR="0" rtl="0" algn="ctr">
              <a:lnSpc>
                <a:spcPct val="100000"/>
              </a:lnSpc>
              <a:spcBef>
                <a:spcPts val="0"/>
              </a:spcBef>
              <a:spcAft>
                <a:spcPts val="0"/>
              </a:spcAft>
              <a:buClr>
                <a:srgbClr val="3F3F3F"/>
              </a:buClr>
              <a:buSzPct val="100000"/>
              <a:buFont typeface="Arial"/>
              <a:buNone/>
            </a:pPr>
            <a:r>
              <a:t/>
            </a:r>
            <a:endParaRPr b="0" i="0" sz="2200" u="none" cap="none" strike="noStrike">
              <a:solidFill>
                <a:srgbClr val="3F3F3F"/>
              </a:solidFill>
              <a:latin typeface="Verdana"/>
              <a:ea typeface="Verdana"/>
              <a:cs typeface="Verdana"/>
              <a:sym typeface="Verdana"/>
            </a:endParaRPr>
          </a:p>
          <a:p>
            <a:pPr indent="0" lvl="0" marL="0" marR="0" rtl="0" algn="ctr">
              <a:lnSpc>
                <a:spcPct val="100000"/>
              </a:lnSpc>
              <a:spcBef>
                <a:spcPts val="0"/>
              </a:spcBef>
              <a:spcAft>
                <a:spcPts val="0"/>
              </a:spcAft>
              <a:buClr>
                <a:srgbClr val="3F3F3F"/>
              </a:buClr>
              <a:buSzPct val="100000"/>
              <a:buFont typeface="Arial"/>
              <a:buNone/>
            </a:pPr>
            <a:r>
              <a:rPr b="0" i="0" lang="en-US" sz="2200" u="none" cap="none" strike="noStrike">
                <a:solidFill>
                  <a:srgbClr val="3F3F3F"/>
                </a:solidFill>
                <a:latin typeface="Verdana"/>
                <a:ea typeface="Verdana"/>
                <a:cs typeface="Verdana"/>
                <a:sym typeface="Verdana"/>
              </a:rPr>
              <a:t>Nicole Hamilton</a:t>
            </a:r>
            <a:br>
              <a:rPr b="0" i="0" lang="en-US" sz="2200" u="none" cap="none" strike="noStrike">
                <a:solidFill>
                  <a:srgbClr val="3F3F3F"/>
                </a:solidFill>
                <a:latin typeface="Verdana"/>
                <a:ea typeface="Verdana"/>
                <a:cs typeface="Verdana"/>
                <a:sym typeface="Verdana"/>
              </a:rPr>
            </a:br>
            <a:r>
              <a:rPr b="0" i="0" lang="en-US" sz="1800" u="sng" cap="none" strike="noStrike">
                <a:solidFill>
                  <a:srgbClr val="3F3F3F"/>
                </a:solidFill>
                <a:latin typeface="Verdana"/>
                <a:ea typeface="Verdana"/>
                <a:cs typeface="Verdana"/>
                <a:sym typeface="Verdana"/>
                <a:hlinkClick r:id="rId3">
                  <a:extLst>
                    <a:ext uri="{A12FA001-AC4F-418D-AE19-62706E023703}">
                      <ahyp:hlinkClr val="tx"/>
                    </a:ext>
                  </a:extLst>
                </a:hlinkClick>
              </a:rPr>
              <a:t>https://web.eecs.umich.edu/~nham/</a:t>
            </a:r>
            <a:br>
              <a:rPr b="0" i="0" lang="en-US" sz="1800" u="none" cap="none" strike="noStrike">
                <a:solidFill>
                  <a:srgbClr val="3F3F3F"/>
                </a:solidFill>
                <a:latin typeface="Verdana"/>
                <a:ea typeface="Verdana"/>
                <a:cs typeface="Verdana"/>
                <a:sym typeface="Verdana"/>
              </a:rPr>
            </a:br>
            <a:r>
              <a:rPr b="0" i="0" lang="en-US" sz="1800" u="sng" cap="none" strike="noStrike">
                <a:solidFill>
                  <a:srgbClr val="3F3F3F"/>
                </a:solidFill>
                <a:latin typeface="Verdana"/>
                <a:ea typeface="Verdana"/>
                <a:cs typeface="Verdana"/>
                <a:sym typeface="Verdana"/>
                <a:hlinkClick r:id="rId4">
                  <a:extLst>
                    <a:ext uri="{A12FA001-AC4F-418D-AE19-62706E023703}">
                      <ahyp:hlinkClr val="tx"/>
                    </a:ext>
                  </a:extLst>
                </a:hlinkClick>
              </a:rPr>
              <a:t>nham@umich.edu</a:t>
            </a:r>
            <a:endParaRPr b="0" i="0" sz="1800" u="none" cap="none" strike="noStrike">
              <a:solidFill>
                <a:srgbClr val="3F3F3F"/>
              </a:solidFill>
              <a:latin typeface="Verdana"/>
              <a:ea typeface="Verdana"/>
              <a:cs typeface="Verdana"/>
              <a:sym typeface="Verdana"/>
            </a:endParaRPr>
          </a:p>
          <a:p>
            <a:pPr indent="-514350" lvl="0" marL="514350" marR="0" rtl="0" algn="ctr">
              <a:lnSpc>
                <a:spcPct val="100000"/>
              </a:lnSpc>
              <a:spcBef>
                <a:spcPts val="640"/>
              </a:spcBef>
              <a:spcAft>
                <a:spcPts val="0"/>
              </a:spcAft>
              <a:buClr>
                <a:schemeClr val="dk1"/>
              </a:buClr>
              <a:buSzPct val="100000"/>
              <a:buFont typeface="Arial"/>
              <a:buNone/>
            </a:pPr>
            <a:r>
              <a:t/>
            </a:r>
            <a:endParaRPr b="0" i="0" sz="3200" u="none" cap="none" strike="noStrike">
              <a:solidFill>
                <a:srgbClr val="888888"/>
              </a:solidFill>
              <a:latin typeface="Calibri"/>
              <a:ea typeface="Calibri"/>
              <a:cs typeface="Calibri"/>
              <a:sym typeface="Calibri"/>
            </a:endParaRPr>
          </a:p>
          <a:p>
            <a:pPr indent="-514350" lvl="0" marL="514350" marR="0" rtl="0" algn="ctr">
              <a:lnSpc>
                <a:spcPct val="100000"/>
              </a:lnSpc>
              <a:spcBef>
                <a:spcPts val="640"/>
              </a:spcBef>
              <a:spcAft>
                <a:spcPts val="0"/>
              </a:spcAft>
              <a:buClr>
                <a:schemeClr val="dk1"/>
              </a:buClr>
              <a:buSzPct val="100000"/>
              <a:buFont typeface="Arial"/>
              <a:buNone/>
            </a:pPr>
            <a:r>
              <a:t/>
            </a:r>
            <a:endParaRPr b="0" i="0" sz="3200" u="none" cap="none" strike="noStrike">
              <a:solidFill>
                <a:srgbClr val="888888"/>
              </a:solidFill>
              <a:latin typeface="Calibri"/>
              <a:ea typeface="Calibri"/>
              <a:cs typeface="Calibri"/>
              <a:sym typeface="Calibri"/>
            </a:endParaRPr>
          </a:p>
        </p:txBody>
      </p:sp>
      <p:sp>
        <p:nvSpPr>
          <p:cNvPr id="91" name="Google Shape;91;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457200" y="274638"/>
            <a:ext cx="8229600" cy="902229"/>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97" name="Google Shape;97;p3"/>
          <p:cNvSpPr txBox="1"/>
          <p:nvPr>
            <p:ph idx="1" type="body"/>
          </p:nvPr>
        </p:nvSpPr>
        <p:spPr>
          <a:xfrm>
            <a:off x="457200" y="1346200"/>
            <a:ext cx="8229600" cy="4779963"/>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chemeClr val="dk1"/>
              </a:buClr>
              <a:buSzPts val="2400"/>
              <a:buAutoNum type="arabicPeriod"/>
            </a:pPr>
            <a:r>
              <a:rPr lang="en-US"/>
              <a:t>Announcements</a:t>
            </a:r>
            <a:endParaRPr/>
          </a:p>
          <a:p>
            <a:pPr indent="-457200" lvl="0" marL="457200" rtl="0" algn="l">
              <a:lnSpc>
                <a:spcPct val="100000"/>
              </a:lnSpc>
              <a:spcBef>
                <a:spcPts val="0"/>
              </a:spcBef>
              <a:spcAft>
                <a:spcPts val="0"/>
              </a:spcAft>
              <a:buSzPts val="2400"/>
              <a:buAutoNum type="arabicPeriod"/>
            </a:pPr>
            <a:r>
              <a:rPr lang="en-US"/>
              <a:t>Midterm Info</a:t>
            </a:r>
            <a:endParaRPr/>
          </a:p>
          <a:p>
            <a:pPr indent="-457200" lvl="0" marL="457200" rtl="0" algn="l">
              <a:lnSpc>
                <a:spcPct val="100000"/>
              </a:lnSpc>
              <a:spcBef>
                <a:spcPts val="0"/>
              </a:spcBef>
              <a:spcAft>
                <a:spcPts val="0"/>
              </a:spcAft>
              <a:buSzPts val="2400"/>
              <a:buAutoNum type="arabicPeriod"/>
            </a:pPr>
            <a:r>
              <a:rPr lang="en-US"/>
              <a:t>Midterm W25</a:t>
            </a:r>
            <a:endParaRPr/>
          </a:p>
          <a:p>
            <a:pPr indent="-304800" lvl="0" marL="457200" rtl="0" algn="l">
              <a:lnSpc>
                <a:spcPct val="100000"/>
              </a:lnSpc>
              <a:spcBef>
                <a:spcPts val="480"/>
              </a:spcBef>
              <a:spcAft>
                <a:spcPts val="0"/>
              </a:spcAft>
              <a:buClr>
                <a:schemeClr val="dk1"/>
              </a:buClr>
              <a:buSzPts val="2400"/>
              <a:buNone/>
            </a:pPr>
            <a:r>
              <a:t/>
            </a:r>
            <a:endParaRPr/>
          </a:p>
          <a:p>
            <a:pPr indent="-304800" lvl="0" marL="457200" rtl="0" algn="l">
              <a:lnSpc>
                <a:spcPct val="100000"/>
              </a:lnSpc>
              <a:spcBef>
                <a:spcPts val="480"/>
              </a:spcBef>
              <a:spcAft>
                <a:spcPts val="0"/>
              </a:spcAft>
              <a:buClr>
                <a:schemeClr val="dk1"/>
              </a:buClr>
              <a:buSzPts val="2400"/>
              <a:buNone/>
            </a:pPr>
            <a:r>
              <a:t/>
            </a:r>
            <a:endParaRPr/>
          </a:p>
        </p:txBody>
      </p:sp>
      <p:sp>
        <p:nvSpPr>
          <p:cNvPr id="98" name="Google Shape;9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3c2382d8d51_0_0"/>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104" name="Google Shape;104;g3c2382d8d51_0_0"/>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rgbClr val="C00000"/>
              </a:buClr>
              <a:buSzPts val="2400"/>
              <a:buAutoNum type="arabicPeriod"/>
            </a:pPr>
            <a:r>
              <a:rPr lang="en-US">
                <a:solidFill>
                  <a:srgbClr val="C00000"/>
                </a:solidFill>
              </a:rPr>
              <a:t>Announcements</a:t>
            </a:r>
            <a:endParaRPr>
              <a:solidFill>
                <a:srgbClr val="C00000"/>
              </a:solidFill>
            </a:endParaRPr>
          </a:p>
          <a:p>
            <a:pPr indent="-457200" lvl="0" marL="457200" rtl="0" algn="l">
              <a:lnSpc>
                <a:spcPct val="100000"/>
              </a:lnSpc>
              <a:spcBef>
                <a:spcPts val="0"/>
              </a:spcBef>
              <a:spcAft>
                <a:spcPts val="0"/>
              </a:spcAft>
              <a:buSzPts val="2400"/>
              <a:buAutoNum type="arabicPeriod"/>
            </a:pPr>
            <a:r>
              <a:rPr lang="en-US"/>
              <a:t>Midterm Info</a:t>
            </a:r>
            <a:endParaRPr/>
          </a:p>
          <a:p>
            <a:pPr indent="-457200" lvl="0" marL="457200" rtl="0" algn="l">
              <a:lnSpc>
                <a:spcPct val="100000"/>
              </a:lnSpc>
              <a:spcBef>
                <a:spcPts val="0"/>
              </a:spcBef>
              <a:spcAft>
                <a:spcPts val="0"/>
              </a:spcAft>
              <a:buSzPts val="2400"/>
              <a:buAutoNum type="arabicPeriod"/>
            </a:pPr>
            <a:r>
              <a:rPr lang="en-US"/>
              <a:t>Midterm W25</a:t>
            </a:r>
            <a:endParaRPr/>
          </a:p>
          <a:p>
            <a:pPr indent="-304800" lvl="0" marL="457200" rtl="0" algn="l">
              <a:lnSpc>
                <a:spcPct val="100000"/>
              </a:lnSpc>
              <a:spcBef>
                <a:spcPts val="480"/>
              </a:spcBef>
              <a:spcAft>
                <a:spcPts val="0"/>
              </a:spcAft>
              <a:buClr>
                <a:schemeClr val="dk1"/>
              </a:buClr>
              <a:buSzPts val="2400"/>
              <a:buNone/>
            </a:pPr>
            <a:r>
              <a:t/>
            </a:r>
            <a:endParaRPr/>
          </a:p>
          <a:p>
            <a:pPr indent="-304800" lvl="0" marL="457200" rtl="0" algn="l">
              <a:lnSpc>
                <a:spcPct val="100000"/>
              </a:lnSpc>
              <a:spcBef>
                <a:spcPts val="480"/>
              </a:spcBef>
              <a:spcAft>
                <a:spcPts val="0"/>
              </a:spcAft>
              <a:buClr>
                <a:schemeClr val="dk1"/>
              </a:buClr>
              <a:buSzPts val="2400"/>
              <a:buNone/>
            </a:pPr>
            <a:r>
              <a:t/>
            </a:r>
            <a:endParaRPr/>
          </a:p>
        </p:txBody>
      </p:sp>
      <p:sp>
        <p:nvSpPr>
          <p:cNvPr id="105" name="Google Shape;105;g3c2382d8d51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c2382d8d51_0_13"/>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3200"/>
              <a:buNone/>
            </a:pPr>
            <a:r>
              <a:rPr lang="en-US"/>
              <a:t>announcements</a:t>
            </a:r>
            <a:endParaRPr/>
          </a:p>
        </p:txBody>
      </p:sp>
      <p:sp>
        <p:nvSpPr>
          <p:cNvPr id="112" name="Google Shape;112;g3c2382d8d51_0_13"/>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480"/>
              </a:spcBef>
              <a:spcAft>
                <a:spcPts val="0"/>
              </a:spcAft>
              <a:buSzPts val="2400"/>
              <a:buNone/>
            </a:pPr>
            <a:r>
              <a:rPr lang="en-US"/>
              <a:t>Reminder:</a:t>
            </a:r>
            <a:endParaRPr/>
          </a:p>
          <a:p>
            <a:pPr indent="-381000" lvl="0" marL="457200" rtl="0" algn="l">
              <a:lnSpc>
                <a:spcPct val="100000"/>
              </a:lnSpc>
              <a:spcBef>
                <a:spcPts val="480"/>
              </a:spcBef>
              <a:spcAft>
                <a:spcPts val="0"/>
              </a:spcAft>
              <a:buSzPts val="2400"/>
              <a:buChar char="-"/>
            </a:pPr>
            <a:r>
              <a:rPr b="1" lang="en-US"/>
              <a:t>LinuxGetSSL</a:t>
            </a:r>
            <a:r>
              <a:rPr lang="en-US"/>
              <a:t> and </a:t>
            </a:r>
            <a:r>
              <a:rPr b="1" lang="en-US"/>
              <a:t>LinuxTinyServer </a:t>
            </a:r>
            <a:r>
              <a:rPr lang="en-US"/>
              <a:t>are</a:t>
            </a:r>
            <a:r>
              <a:rPr lang="en-US"/>
              <a:t> due this Sunday (2/22)</a:t>
            </a:r>
            <a:endParaRPr/>
          </a:p>
          <a:p>
            <a:pPr indent="-381000" lvl="0" marL="457200" rtl="0" algn="l">
              <a:lnSpc>
                <a:spcPct val="100000"/>
              </a:lnSpc>
              <a:spcBef>
                <a:spcPts val="480"/>
              </a:spcBef>
              <a:spcAft>
                <a:spcPts val="0"/>
              </a:spcAft>
              <a:buSzPts val="2400"/>
              <a:buChar char="-"/>
            </a:pPr>
            <a:r>
              <a:rPr lang="en-US"/>
              <a:t>No lab next Friday (2/27) – have a good Spring Break!</a:t>
            </a:r>
            <a:endParaRPr/>
          </a:p>
          <a:p>
            <a:pPr indent="0" lvl="0" marL="0" rtl="0" algn="l">
              <a:lnSpc>
                <a:spcPct val="100000"/>
              </a:lnSpc>
              <a:spcBef>
                <a:spcPts val="480"/>
              </a:spcBef>
              <a:spcAft>
                <a:spcPts val="0"/>
              </a:spcAft>
              <a:buSzPts val="2400"/>
              <a:buNone/>
            </a:pPr>
            <a:r>
              <a:t/>
            </a:r>
            <a:endParaRPr/>
          </a:p>
          <a:p>
            <a:pPr indent="0" lvl="0" marL="0" rtl="0" algn="l">
              <a:lnSpc>
                <a:spcPct val="100000"/>
              </a:lnSpc>
              <a:spcBef>
                <a:spcPts val="480"/>
              </a:spcBef>
              <a:spcAft>
                <a:spcPts val="0"/>
              </a:spcAft>
              <a:buSzPts val="2400"/>
              <a:buNone/>
            </a:pPr>
            <a:r>
              <a:rPr lang="en-US"/>
              <a:t>Recommended Resources for Networking:</a:t>
            </a:r>
            <a:endParaRPr/>
          </a:p>
          <a:p>
            <a:pPr indent="-381000" lvl="0" marL="457200" rtl="0" algn="l">
              <a:lnSpc>
                <a:spcPct val="100000"/>
              </a:lnSpc>
              <a:spcBef>
                <a:spcPts val="480"/>
              </a:spcBef>
              <a:spcAft>
                <a:spcPts val="0"/>
              </a:spcAft>
              <a:buSzPts val="2400"/>
              <a:buChar char="-"/>
            </a:pPr>
            <a:r>
              <a:rPr lang="en-US"/>
              <a:t>Lectures 10-12  on Canvas</a:t>
            </a:r>
            <a:endParaRPr/>
          </a:p>
          <a:p>
            <a:pPr indent="-381000" lvl="0" marL="457200" rtl="0" algn="l">
              <a:lnSpc>
                <a:spcPct val="100000"/>
              </a:lnSpc>
              <a:spcBef>
                <a:spcPts val="0"/>
              </a:spcBef>
              <a:spcAft>
                <a:spcPts val="0"/>
              </a:spcAft>
              <a:buSzPts val="2400"/>
              <a:buChar char="-"/>
            </a:pPr>
            <a:r>
              <a:rPr lang="en-US" u="sng">
                <a:solidFill>
                  <a:schemeClr val="hlink"/>
                </a:solidFill>
                <a:hlinkClick r:id="rId3"/>
              </a:rPr>
              <a:t>Beej's Guide to Network Programming</a:t>
            </a:r>
            <a:endParaRPr/>
          </a:p>
        </p:txBody>
      </p:sp>
      <p:sp>
        <p:nvSpPr>
          <p:cNvPr id="113" name="Google Shape;113;g3c2382d8d51_0_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c9bbb80454_0_259"/>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119" name="Google Shape;119;g3c9bbb80454_0_259"/>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rgbClr val="BFBFBF"/>
              </a:buClr>
              <a:buSzPts val="2400"/>
              <a:buAutoNum type="arabicPeriod"/>
            </a:pPr>
            <a:r>
              <a:rPr lang="en-US">
                <a:solidFill>
                  <a:srgbClr val="BFBFBF"/>
                </a:solidFill>
              </a:rPr>
              <a:t>Announcements</a:t>
            </a:r>
            <a:endParaRPr>
              <a:solidFill>
                <a:srgbClr val="BFBFBF"/>
              </a:solidFill>
            </a:endParaRPr>
          </a:p>
          <a:p>
            <a:pPr indent="-457200" lvl="0" marL="457200" rtl="0" algn="l">
              <a:lnSpc>
                <a:spcPct val="100000"/>
              </a:lnSpc>
              <a:spcBef>
                <a:spcPts val="0"/>
              </a:spcBef>
              <a:spcAft>
                <a:spcPts val="0"/>
              </a:spcAft>
              <a:buClr>
                <a:srgbClr val="C00000"/>
              </a:buClr>
              <a:buSzPts val="2400"/>
              <a:buAutoNum type="arabicPeriod"/>
            </a:pPr>
            <a:r>
              <a:rPr lang="en-US">
                <a:solidFill>
                  <a:srgbClr val="C00000"/>
                </a:solidFill>
              </a:rPr>
              <a:t>Midterm Info</a:t>
            </a:r>
            <a:endParaRPr>
              <a:solidFill>
                <a:srgbClr val="C00000"/>
              </a:solidFill>
            </a:endParaRPr>
          </a:p>
          <a:p>
            <a:pPr indent="-457200" lvl="0" marL="457200" rtl="0" algn="l">
              <a:lnSpc>
                <a:spcPct val="100000"/>
              </a:lnSpc>
              <a:spcBef>
                <a:spcPts val="0"/>
              </a:spcBef>
              <a:spcAft>
                <a:spcPts val="0"/>
              </a:spcAft>
              <a:buSzPts val="2400"/>
              <a:buAutoNum type="arabicPeriod"/>
            </a:pPr>
            <a:r>
              <a:rPr lang="en-US"/>
              <a:t>Midterm W25</a:t>
            </a:r>
            <a:endParaRPr/>
          </a:p>
          <a:p>
            <a:pPr indent="-304800" lvl="0" marL="457200" rtl="0" algn="l">
              <a:lnSpc>
                <a:spcPct val="100000"/>
              </a:lnSpc>
              <a:spcBef>
                <a:spcPts val="480"/>
              </a:spcBef>
              <a:spcAft>
                <a:spcPts val="0"/>
              </a:spcAft>
              <a:buClr>
                <a:schemeClr val="dk1"/>
              </a:buClr>
              <a:buSzPts val="2400"/>
              <a:buNone/>
            </a:pPr>
            <a:r>
              <a:t/>
            </a:r>
            <a:endParaRPr/>
          </a:p>
          <a:p>
            <a:pPr indent="-304800" lvl="0" marL="457200" rtl="0" algn="l">
              <a:lnSpc>
                <a:spcPct val="100000"/>
              </a:lnSpc>
              <a:spcBef>
                <a:spcPts val="480"/>
              </a:spcBef>
              <a:spcAft>
                <a:spcPts val="0"/>
              </a:spcAft>
              <a:buClr>
                <a:schemeClr val="dk1"/>
              </a:buClr>
              <a:buSzPts val="2400"/>
              <a:buNone/>
            </a:pPr>
            <a:r>
              <a:t/>
            </a:r>
            <a:endParaRPr/>
          </a:p>
        </p:txBody>
      </p:sp>
      <p:sp>
        <p:nvSpPr>
          <p:cNvPr id="120" name="Google Shape;120;g3c9bbb80454_0_25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3c99466730f_0_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details</a:t>
            </a:r>
            <a:endParaRPr/>
          </a:p>
        </p:txBody>
      </p:sp>
      <p:sp>
        <p:nvSpPr>
          <p:cNvPr id="127" name="Google Shape;127;g3c99466730f_0_6"/>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381000" lvl="0" marL="457200" rtl="0" algn="l">
              <a:spcBef>
                <a:spcPts val="480"/>
              </a:spcBef>
              <a:spcAft>
                <a:spcPts val="0"/>
              </a:spcAft>
              <a:buSzPts val="2400"/>
              <a:buChar char="-"/>
            </a:pPr>
            <a:r>
              <a:rPr lang="en-US"/>
              <a:t>Midterm will be in-class </a:t>
            </a:r>
            <a:r>
              <a:rPr b="1" lang="en-US"/>
              <a:t>next Thursday</a:t>
            </a:r>
            <a:r>
              <a:rPr lang="en-US"/>
              <a:t> (2/26</a:t>
            </a:r>
            <a:r>
              <a:rPr lang="en-US"/>
              <a:t>)</a:t>
            </a:r>
            <a:endParaRPr/>
          </a:p>
          <a:p>
            <a:pPr indent="-381000" lvl="0" marL="457200" rtl="0" algn="l">
              <a:spcBef>
                <a:spcPts val="1500"/>
              </a:spcBef>
              <a:spcAft>
                <a:spcPts val="0"/>
              </a:spcAft>
              <a:buSzPts val="2400"/>
              <a:buChar char="-"/>
            </a:pPr>
            <a:r>
              <a:rPr lang="en-US"/>
              <a:t>Paper exam</a:t>
            </a:r>
            <a:endParaRPr/>
          </a:p>
          <a:p>
            <a:pPr indent="-381000" lvl="0" marL="457200" rtl="0" algn="l">
              <a:spcBef>
                <a:spcPts val="1500"/>
              </a:spcBef>
              <a:spcAft>
                <a:spcPts val="0"/>
              </a:spcAft>
              <a:buSzPts val="2400"/>
              <a:buChar char="-"/>
            </a:pPr>
            <a:r>
              <a:rPr lang="en-US"/>
              <a:t>No cheat sheet</a:t>
            </a:r>
            <a:endParaRPr/>
          </a:p>
          <a:p>
            <a:pPr indent="-381000" lvl="0" marL="457200" rtl="0" algn="l">
              <a:spcBef>
                <a:spcPts val="1500"/>
              </a:spcBef>
              <a:spcAft>
                <a:spcPts val="0"/>
              </a:spcAft>
              <a:buSzPts val="2400"/>
              <a:buChar char="-"/>
            </a:pPr>
            <a:r>
              <a:rPr lang="en-US"/>
              <a:t>Covers until the Index &amp; Constraint Solver (2/24 lecture)</a:t>
            </a:r>
            <a:endParaRPr/>
          </a:p>
          <a:p>
            <a:pPr indent="-381000" lvl="0" marL="457200" rtl="0" algn="l">
              <a:spcBef>
                <a:spcPts val="1500"/>
              </a:spcBef>
              <a:spcAft>
                <a:spcPts val="0"/>
              </a:spcAft>
              <a:buSzPts val="2400"/>
              <a:buChar char="-"/>
            </a:pPr>
            <a:r>
              <a:rPr lang="en-US"/>
              <a:t>Review both lectures </a:t>
            </a:r>
            <a:r>
              <a:rPr i="1" lang="en-US"/>
              <a:t>and</a:t>
            </a:r>
            <a:r>
              <a:rPr lang="en-US"/>
              <a:t> assignments</a:t>
            </a:r>
            <a:endParaRPr/>
          </a:p>
          <a:p>
            <a:pPr indent="-381000" lvl="0" marL="457200" rtl="0" algn="l">
              <a:spcBef>
                <a:spcPts val="1500"/>
              </a:spcBef>
              <a:spcAft>
                <a:spcPts val="0"/>
              </a:spcAft>
              <a:buSzPts val="2400"/>
              <a:buChar char="-"/>
            </a:pPr>
            <a:r>
              <a:rPr lang="en-US"/>
              <a:t>No content on developer tools stuff (CMake, GTest), maybe something from last week’s lab demo</a:t>
            </a:r>
            <a:endParaRPr/>
          </a:p>
          <a:p>
            <a:pPr indent="-381000" lvl="0" marL="457200" rtl="0" algn="l">
              <a:spcBef>
                <a:spcPts val="1500"/>
              </a:spcBef>
              <a:spcAft>
                <a:spcPts val="0"/>
              </a:spcAft>
              <a:buSzPts val="2400"/>
              <a:buChar char="-"/>
            </a:pPr>
            <a:r>
              <a:rPr lang="en-US"/>
              <a:t>Short response questions</a:t>
            </a:r>
            <a:endParaRPr/>
          </a:p>
          <a:p>
            <a:pPr indent="-381000" lvl="0" marL="457200" rtl="0" algn="l">
              <a:spcBef>
                <a:spcPts val="1000"/>
              </a:spcBef>
              <a:spcAft>
                <a:spcPts val="1000"/>
              </a:spcAft>
              <a:buSzPts val="2400"/>
              <a:buChar char="-"/>
            </a:pPr>
            <a:r>
              <a:rPr lang="en-US"/>
              <a:t>There may be a coding question</a:t>
            </a:r>
            <a:endParaRPr/>
          </a:p>
        </p:txBody>
      </p:sp>
      <p:sp>
        <p:nvSpPr>
          <p:cNvPr id="128" name="Google Shape;128;g3c99466730f_0_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c99466730f_0_1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review</a:t>
            </a:r>
            <a:endParaRPr/>
          </a:p>
        </p:txBody>
      </p:sp>
      <p:sp>
        <p:nvSpPr>
          <p:cNvPr id="135" name="Google Shape;135;g3c99466730f_0_13"/>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Midterm review slides on Canvas:</a:t>
            </a:r>
            <a:endParaRPr/>
          </a:p>
          <a:p>
            <a:pPr indent="-381000" lvl="1" marL="914400" rtl="0" algn="l">
              <a:spcBef>
                <a:spcPts val="480"/>
              </a:spcBef>
              <a:spcAft>
                <a:spcPts val="0"/>
              </a:spcAft>
              <a:buSzPts val="2400"/>
              <a:buChar char="-"/>
            </a:pPr>
            <a:r>
              <a:rPr lang="en-US">
                <a:solidFill>
                  <a:srgbClr val="188038"/>
                </a:solidFill>
                <a:latin typeface="Roboto Mono"/>
                <a:ea typeface="Roboto Mono"/>
                <a:cs typeface="Roboto Mono"/>
                <a:sym typeface="Roboto Mono"/>
              </a:rPr>
              <a:t>Exams/Midterm/Midterm Review.pdf</a:t>
            </a:r>
            <a:endParaRPr>
              <a:solidFill>
                <a:srgbClr val="188038"/>
              </a:solidFill>
              <a:latin typeface="Roboto Mono"/>
              <a:ea typeface="Roboto Mono"/>
              <a:cs typeface="Roboto Mono"/>
              <a:sym typeface="Roboto Mono"/>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Office Hours</a:t>
            </a:r>
            <a:endParaRPr/>
          </a:p>
          <a:p>
            <a:pPr indent="-381000" lvl="0" marL="457200" rtl="0" algn="l">
              <a:spcBef>
                <a:spcPts val="480"/>
              </a:spcBef>
              <a:spcAft>
                <a:spcPts val="0"/>
              </a:spcAft>
              <a:buSzPts val="2400"/>
              <a:buChar char="-"/>
            </a:pPr>
            <a:r>
              <a:rPr lang="en-US"/>
              <a:t>Mon: 3:30-4:30pm - 1637 BBB, Table #1 (Rickey)</a:t>
            </a:r>
            <a:endParaRPr/>
          </a:p>
          <a:p>
            <a:pPr indent="-381000" lvl="0" marL="457200" rtl="0" algn="l">
              <a:spcBef>
                <a:spcPts val="1000"/>
              </a:spcBef>
              <a:spcAft>
                <a:spcPts val="0"/>
              </a:spcAft>
              <a:buSzPts val="2400"/>
              <a:buChar char="-"/>
            </a:pPr>
            <a:r>
              <a:rPr lang="en-US"/>
              <a:t>Tues: 12-3:00pm    - 1637 BBB, Table #2 (Chris)</a:t>
            </a:r>
            <a:endParaRPr/>
          </a:p>
          <a:p>
            <a:pPr indent="-381000" lvl="0" marL="457200" rtl="0" algn="l">
              <a:spcBef>
                <a:spcPts val="1000"/>
              </a:spcBef>
              <a:spcAft>
                <a:spcPts val="0"/>
              </a:spcAft>
              <a:buSzPts val="2400"/>
              <a:buChar char="-"/>
            </a:pPr>
            <a:r>
              <a:rPr lang="en-US"/>
              <a:t>Tues: 3-4:00pm      - 4820 BBB (Prof. Hamilton)</a:t>
            </a:r>
            <a:endParaRPr/>
          </a:p>
          <a:p>
            <a:pPr indent="-381000" lvl="0" marL="457200" rtl="0" algn="l">
              <a:spcBef>
                <a:spcPts val="1000"/>
              </a:spcBef>
              <a:spcAft>
                <a:spcPts val="0"/>
              </a:spcAft>
              <a:buSzPts val="2400"/>
              <a:buChar char="-"/>
            </a:pPr>
            <a:r>
              <a:rPr lang="en-US"/>
              <a:t>Wed: 2:30-4:00pm - 1270A Leinweber (Rickey)</a:t>
            </a:r>
            <a:endParaRPr/>
          </a:p>
          <a:p>
            <a:pPr indent="-381000" lvl="0" marL="457200" rtl="0" algn="l">
              <a:spcBef>
                <a:spcPts val="1000"/>
              </a:spcBef>
              <a:spcAft>
                <a:spcPts val="1000"/>
              </a:spcAft>
              <a:buSzPts val="2400"/>
              <a:buChar char="-"/>
            </a:pPr>
            <a:r>
              <a:rPr lang="en-US"/>
              <a:t>By appointment/zoom: email </a:t>
            </a:r>
            <a:r>
              <a:rPr lang="en-US" u="sng">
                <a:solidFill>
                  <a:schemeClr val="hlink"/>
                </a:solidFill>
                <a:hlinkClick r:id="rId3"/>
              </a:rPr>
              <a:t>chcdavis@umich.edu</a:t>
            </a:r>
            <a:r>
              <a:rPr lang="en-US"/>
              <a:t> </a:t>
            </a:r>
            <a:endParaRPr/>
          </a:p>
        </p:txBody>
      </p:sp>
      <p:sp>
        <p:nvSpPr>
          <p:cNvPr id="136" name="Google Shape;136;g3c99466730f_0_1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g3c9bbb80454_0_265"/>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142" name="Google Shape;142;g3c9bbb80454_0_265"/>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rgbClr val="BFBFBF"/>
              </a:buClr>
              <a:buSzPts val="2400"/>
              <a:buAutoNum type="arabicPeriod"/>
            </a:pPr>
            <a:r>
              <a:rPr lang="en-US">
                <a:solidFill>
                  <a:srgbClr val="BFBFBF"/>
                </a:solidFill>
              </a:rPr>
              <a:t>Announcements</a:t>
            </a:r>
            <a:endParaRPr>
              <a:solidFill>
                <a:srgbClr val="BFBFBF"/>
              </a:solidFill>
            </a:endParaRPr>
          </a:p>
          <a:p>
            <a:pPr indent="-457200" lvl="0" marL="457200" rtl="0" algn="l">
              <a:lnSpc>
                <a:spcPct val="100000"/>
              </a:lnSpc>
              <a:spcBef>
                <a:spcPts val="0"/>
              </a:spcBef>
              <a:spcAft>
                <a:spcPts val="0"/>
              </a:spcAft>
              <a:buClr>
                <a:srgbClr val="BFBFBF"/>
              </a:buClr>
              <a:buSzPts val="2400"/>
              <a:buAutoNum type="arabicPeriod"/>
            </a:pPr>
            <a:r>
              <a:rPr lang="en-US">
                <a:solidFill>
                  <a:srgbClr val="BFBFBF"/>
                </a:solidFill>
              </a:rPr>
              <a:t>Midterm Info</a:t>
            </a:r>
            <a:endParaRPr>
              <a:solidFill>
                <a:srgbClr val="BFBFBF"/>
              </a:solidFill>
            </a:endParaRPr>
          </a:p>
          <a:p>
            <a:pPr indent="-457200" lvl="0" marL="457200" rtl="0" algn="l">
              <a:lnSpc>
                <a:spcPct val="100000"/>
              </a:lnSpc>
              <a:spcBef>
                <a:spcPts val="0"/>
              </a:spcBef>
              <a:spcAft>
                <a:spcPts val="0"/>
              </a:spcAft>
              <a:buClr>
                <a:srgbClr val="C00000"/>
              </a:buClr>
              <a:buSzPts val="2400"/>
              <a:buAutoNum type="arabicPeriod"/>
            </a:pPr>
            <a:r>
              <a:rPr lang="en-US">
                <a:solidFill>
                  <a:srgbClr val="C00000"/>
                </a:solidFill>
              </a:rPr>
              <a:t>Midterm W25</a:t>
            </a:r>
            <a:endParaRPr>
              <a:solidFill>
                <a:srgbClr val="C00000"/>
              </a:solidFill>
            </a:endParaRPr>
          </a:p>
        </p:txBody>
      </p:sp>
      <p:sp>
        <p:nvSpPr>
          <p:cNvPr id="143" name="Google Shape;143;g3c9bbb80454_0_26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3c9bbb80454_0_5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50" name="Google Shape;150;g3c9bbb80454_0_53"/>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List the major parts of a search engine.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1. HTML parser.</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2. Crawler.</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3. Inverted word index.</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4. Constraint solver.</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5. Query compiler.</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6. Ranker.</a:t>
            </a:r>
            <a:endParaRPr>
              <a:solidFill>
                <a:schemeClr val="lt1"/>
              </a:solidFill>
            </a:endParaRPr>
          </a:p>
          <a:p>
            <a:pPr indent="0" lvl="0" marL="0" rtl="0" algn="l">
              <a:lnSpc>
                <a:spcPct val="115000"/>
              </a:lnSpc>
              <a:spcBef>
                <a:spcPts val="0"/>
              </a:spcBef>
              <a:spcAft>
                <a:spcPts val="0"/>
              </a:spcAft>
              <a:buNone/>
            </a:pPr>
            <a:r>
              <a:rPr lang="en-US">
                <a:solidFill>
                  <a:schemeClr val="lt1"/>
                </a:solidFill>
              </a:rPr>
              <a:t>7. Front end.</a:t>
            </a:r>
            <a:endParaRPr>
              <a:solidFill>
                <a:schemeClr val="lt1"/>
              </a:solidFill>
            </a:endParaRPr>
          </a:p>
        </p:txBody>
      </p:sp>
      <p:sp>
        <p:nvSpPr>
          <p:cNvPr id="151" name="Google Shape;151;g3c9bbb80454_0_5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c9bbb80454_0_292"/>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58" name="Google Shape;158;g3c9bbb80454_0_292"/>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List the major parts of a search engine.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1. HTML parser.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2. Crawler.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3. Inverted word index.</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4. Constraint solver.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5. Query compiler.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6. Ranker.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7. Front end.</a:t>
            </a:r>
            <a:endParaRPr>
              <a:solidFill>
                <a:srgbClr val="FF0000"/>
              </a:solidFill>
            </a:endParaRPr>
          </a:p>
        </p:txBody>
      </p:sp>
      <p:sp>
        <p:nvSpPr>
          <p:cNvPr id="159" name="Google Shape;159;g3c9bbb80454_0_29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3c9bbb80454_0_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66" name="Google Shape;166;g3c9bbb80454_0_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One of the reasons UTF-8 became popular is because it’s backward compatible with what?</a:t>
            </a:r>
            <a:endParaRPr/>
          </a:p>
        </p:txBody>
      </p:sp>
      <p:sp>
        <p:nvSpPr>
          <p:cNvPr id="167" name="Google Shape;167;g3c9bbb80454_0_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3c9bbb80454_0_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74" name="Google Shape;174;g3c9bbb80454_0_8"/>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One of the reasons UTF-8 became popular is because it’s backward compatible with what?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ASCII.</a:t>
            </a:r>
            <a:endParaRPr>
              <a:solidFill>
                <a:srgbClr val="FF0000"/>
              </a:solidFill>
            </a:endParaRPr>
          </a:p>
        </p:txBody>
      </p:sp>
      <p:sp>
        <p:nvSpPr>
          <p:cNvPr id="175" name="Google Shape;175;g3c9bbb80454_0_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c9bbb80454_0_1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82" name="Google Shape;182;g3c9bbb80454_0_16"/>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Clr>
                <a:schemeClr val="dk1"/>
              </a:buClr>
              <a:buSzPts val="1100"/>
              <a:buFont typeface="Arial"/>
              <a:buNone/>
            </a:pPr>
            <a:r>
              <a:rPr lang="en-US"/>
              <a:t>When a Linux process forks, the parent and child initially share their memory pages. But if one of them makes a change, what happens? What’s that called?</a:t>
            </a:r>
            <a:endParaRPr/>
          </a:p>
          <a:p>
            <a:pPr indent="0" lvl="0" marL="0" rtl="0" algn="l">
              <a:lnSpc>
                <a:spcPct val="115000"/>
              </a:lnSpc>
              <a:spcBef>
                <a:spcPts val="0"/>
              </a:spcBef>
              <a:spcAft>
                <a:spcPts val="0"/>
              </a:spcAft>
              <a:buNone/>
            </a:pPr>
            <a:r>
              <a:t/>
            </a:r>
            <a:endParaRPr>
              <a:solidFill>
                <a:srgbClr val="FF0000"/>
              </a:solidFill>
            </a:endParaRPr>
          </a:p>
        </p:txBody>
      </p:sp>
      <p:sp>
        <p:nvSpPr>
          <p:cNvPr id="183" name="Google Shape;183;g3c9bbb80454_0_1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c9bbb80454_0_27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90" name="Google Shape;190;g3c9bbb80454_0_27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When a Linux process forks, the parent and child initially share their memory pages. But if one of them makes a change, what happens? What’s that called?</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The shared pages are initially marked read-only. When a process tries to write to a RO page, that causes a hardware interrupt into the operating system, which makes a copy of the page, marks them both RW and gives one to the parent, the other to the child. This strategy is called copy-on-write.</a:t>
            </a:r>
            <a:endParaRPr>
              <a:solidFill>
                <a:srgbClr val="FF0000"/>
              </a:solidFill>
            </a:endParaRPr>
          </a:p>
        </p:txBody>
      </p:sp>
      <p:sp>
        <p:nvSpPr>
          <p:cNvPr id="191" name="Google Shape;191;g3c9bbb80454_0_27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3c9bbb80454_0_27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198" name="Google Shape;198;g3c9bbb80454_0_278"/>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When a process forks, how does it know if it’s the parent or the child?</a:t>
            </a:r>
            <a:endParaRPr>
              <a:solidFill>
                <a:srgbClr val="FF0000"/>
              </a:solidFill>
            </a:endParaRPr>
          </a:p>
          <a:p>
            <a:pPr indent="0" lvl="0" marL="0" rtl="0" algn="l">
              <a:lnSpc>
                <a:spcPct val="115000"/>
              </a:lnSpc>
              <a:spcBef>
                <a:spcPts val="0"/>
              </a:spcBef>
              <a:spcAft>
                <a:spcPts val="0"/>
              </a:spcAft>
              <a:buNone/>
            </a:pPr>
            <a:r>
              <a:t/>
            </a:r>
            <a:endParaRPr>
              <a:solidFill>
                <a:srgbClr val="FF0000"/>
              </a:solidFill>
            </a:endParaRPr>
          </a:p>
        </p:txBody>
      </p:sp>
      <p:sp>
        <p:nvSpPr>
          <p:cNvPr id="199" name="Google Shape;199;g3c9bbb80454_0_27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3c9bbb80454_0_32"/>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06" name="Google Shape;206;g3c9bbb80454_0_32"/>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When a process forks, how does it know if it’s the parent or the child?</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US">
                <a:solidFill>
                  <a:srgbClr val="FF0000"/>
                </a:solidFill>
              </a:rPr>
              <a:t>fork() returns 0 for the child process, and a positive int for the parent process (the PID of the new child process).</a:t>
            </a:r>
            <a:endParaRPr>
              <a:solidFill>
                <a:srgbClr val="FF0000"/>
              </a:solidFill>
            </a:endParaRPr>
          </a:p>
          <a:p>
            <a:pPr indent="0" lvl="0" marL="0" rtl="0" algn="l">
              <a:lnSpc>
                <a:spcPct val="115000"/>
              </a:lnSpc>
              <a:spcBef>
                <a:spcPts val="0"/>
              </a:spcBef>
              <a:spcAft>
                <a:spcPts val="0"/>
              </a:spcAft>
              <a:buNone/>
            </a:pPr>
            <a:r>
              <a:t/>
            </a:r>
            <a:endParaRPr>
              <a:solidFill>
                <a:srgbClr val="FF0000"/>
              </a:solidFill>
            </a:endParaRPr>
          </a:p>
        </p:txBody>
      </p:sp>
      <p:sp>
        <p:nvSpPr>
          <p:cNvPr id="207" name="Google Shape;207;g3c9bbb80454_0_3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c9bbb80454_0_4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14" name="Google Shape;214;g3c9bbb80454_0_4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fontScale="92500" lnSpcReduction="20000"/>
          </a:bodyPr>
          <a:lstStyle/>
          <a:p>
            <a:pPr indent="0" lvl="0" marL="0" rtl="0" algn="l">
              <a:lnSpc>
                <a:spcPct val="115000"/>
              </a:lnSpc>
              <a:spcBef>
                <a:spcPts val="0"/>
              </a:spcBef>
              <a:spcAft>
                <a:spcPts val="0"/>
              </a:spcAft>
              <a:buNone/>
            </a:pPr>
            <a:r>
              <a:rPr lang="en-US"/>
              <a:t>You have two threads sharing two resources, A and B. To use a resource, you must first lock it, then release the lock when you’re done. Thread 1 needs A and sometimes B as well, so it locks A and then, when it needs it, it locks B also. Thread 2 needs B and sometimes A, so it locks B and then, when it needs it, it locks A. Will this work? If there’s a problem, what must be done to fix it?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No, this will not work. It will deadlock. To fix the problem, if multiple resources are needed, they must always be requested in the same order. Here, it must be either A, then B, or B then A. If the order is A then B, then for thread 2, already holding B, to acquire A, it must first release B, then lock A, then B again. Not technically required but considered good practice is releasing them in reverse order to that in which they were taken.</a:t>
            </a:r>
            <a:endParaRPr>
              <a:solidFill>
                <a:schemeClr val="lt1"/>
              </a:solidFill>
            </a:endParaRPr>
          </a:p>
        </p:txBody>
      </p:sp>
      <p:sp>
        <p:nvSpPr>
          <p:cNvPr id="215" name="Google Shape;215;g3c9bbb80454_0_4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g3c9bbb80454_0_28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22" name="Google Shape;222;g3c9bbb80454_0_28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fontScale="92500" lnSpcReduction="20000"/>
          </a:bodyPr>
          <a:lstStyle/>
          <a:p>
            <a:pPr indent="0" lvl="0" marL="0" rtl="0" algn="l">
              <a:lnSpc>
                <a:spcPct val="115000"/>
              </a:lnSpc>
              <a:spcBef>
                <a:spcPts val="0"/>
              </a:spcBef>
              <a:spcAft>
                <a:spcPts val="0"/>
              </a:spcAft>
              <a:buNone/>
            </a:pPr>
            <a:r>
              <a:rPr lang="en-US"/>
              <a:t>You have two threads sharing two resources, A and B. To use a resource, you must first lock it, then release the lock when you’re done. Thread 1 needs A and sometimes B as well, so it locks A and then, when it needs it, it locks B also. Thread 2 needs B and sometimes A, so it locks B and then, when it needs it, it locks A. Will this work? If there’s a problem, what must be done to fix it?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No, this will not work. It will deadlock. To fix the problem, if multiple resources are needed, they must always be requested in the same order. Here, it must be either A, then B, or B then A. If the order is A then B, then for thread 2, already holding B, to acquire A, it must first release B, then lock A, then B again. Not technically required but considered good practice is releasing them in reverse order to that in which they were taken.</a:t>
            </a:r>
            <a:endParaRPr>
              <a:solidFill>
                <a:srgbClr val="FF0000"/>
              </a:solidFill>
            </a:endParaRPr>
          </a:p>
        </p:txBody>
      </p:sp>
      <p:sp>
        <p:nvSpPr>
          <p:cNvPr id="223" name="Google Shape;223;g3c9bbb80454_0_28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g3c9bbb80454_0_6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30" name="Google Shape;230;g3c9bbb80454_0_6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List the steps to reading a webpage using HTTP.</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1. Determine the IP address and port number for the server.</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2. Create a socket.</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3. Connect it to the server.</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4. Create an appropriate GET message for the page you want.</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5. Write the GET message to the host over the socket.</a:t>
            </a:r>
            <a:endParaRPr>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lt1"/>
                </a:solidFill>
              </a:rPr>
              <a:t>6. Read the response and keep reading until there is no more.</a:t>
            </a:r>
            <a:endParaRPr>
              <a:solidFill>
                <a:schemeClr val="lt1"/>
              </a:solidFill>
            </a:endParaRPr>
          </a:p>
          <a:p>
            <a:pPr indent="0" lvl="0" marL="0" rtl="0" algn="l">
              <a:lnSpc>
                <a:spcPct val="115000"/>
              </a:lnSpc>
              <a:spcBef>
                <a:spcPts val="0"/>
              </a:spcBef>
              <a:spcAft>
                <a:spcPts val="0"/>
              </a:spcAft>
              <a:buNone/>
            </a:pPr>
            <a:r>
              <a:rPr lang="en-US">
                <a:solidFill>
                  <a:schemeClr val="lt1"/>
                </a:solidFill>
              </a:rPr>
              <a:t>7. Close the socket.</a:t>
            </a:r>
            <a:endParaRPr>
              <a:solidFill>
                <a:schemeClr val="lt1"/>
              </a:solidFill>
            </a:endParaRPr>
          </a:p>
        </p:txBody>
      </p:sp>
      <p:sp>
        <p:nvSpPr>
          <p:cNvPr id="231" name="Google Shape;231;g3c9bbb80454_0_6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3c9bbb80454_0_29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38" name="Google Shape;238;g3c9bbb80454_0_299"/>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List the steps to reading a webpage using HTTP.</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1. Determine the IP address and port number for the server.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2. Create a socket.</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3. Connect it to the server.</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4. Create an appropriate GET message for the page you want.</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5. Write the GET message to the host over the socket.</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6. Read the response and keep reading until there is no more.</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7. Close the socket.</a:t>
            </a:r>
            <a:endParaRPr>
              <a:solidFill>
                <a:srgbClr val="FF0000"/>
              </a:solidFill>
            </a:endParaRPr>
          </a:p>
        </p:txBody>
      </p:sp>
      <p:sp>
        <p:nvSpPr>
          <p:cNvPr id="239" name="Google Shape;239;g3c9bbb80454_0_29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3c9bbb80454_0_77"/>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46" name="Google Shape;246;g3c9bbb80454_0_77"/>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To serve up pages over HTTP, what does a simple web server do?</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The server creates a socket, binds it to its IP address and port number, and begins listening. It then loops, accepting all connect requests, passing each request off to a separate thread to handle the expected GET request.</a:t>
            </a:r>
            <a:endParaRPr>
              <a:solidFill>
                <a:schemeClr val="lt1"/>
              </a:solidFill>
            </a:endParaRPr>
          </a:p>
        </p:txBody>
      </p:sp>
      <p:sp>
        <p:nvSpPr>
          <p:cNvPr id="247" name="Google Shape;247;g3c9bbb80454_0_7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g3c9bbb80454_0_30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54" name="Google Shape;254;g3c9bbb80454_0_306"/>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To serve up pages over HTTP, what does a simple web server do?</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The server creates a socket, binds it to its IP address and port number, and begins listening. It then loops, accepting all connect requests, passing each request off to a separate thread to handle the expected GET request.</a:t>
            </a:r>
            <a:endParaRPr>
              <a:solidFill>
                <a:srgbClr val="FF0000"/>
              </a:solidFill>
            </a:endParaRPr>
          </a:p>
        </p:txBody>
      </p:sp>
      <p:sp>
        <p:nvSpPr>
          <p:cNvPr id="255" name="Google Shape;255;g3c9bbb80454_0_30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3c9bbb80454_0_8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62" name="Google Shape;262;g3c9bbb80454_0_89"/>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How do you set up a memory-mapped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Open the file, then pass the file handle or descriptor to the operating system function mmap( ) asking that it be mapped into your address space. It returns a pointer to the beginning of where it’s been mapped.</a:t>
            </a:r>
            <a:endParaRPr>
              <a:solidFill>
                <a:schemeClr val="lt1"/>
              </a:solidFill>
            </a:endParaRPr>
          </a:p>
        </p:txBody>
      </p:sp>
      <p:sp>
        <p:nvSpPr>
          <p:cNvPr id="263" name="Google Shape;263;g3c9bbb80454_0_8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3c9bbb80454_0_31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70" name="Google Shape;270;g3c9bbb80454_0_313"/>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How do you set up a memory-mapped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Open the file, then pass the file handle or descriptor to the operating system function mmap( ) asking that it be mapped into your address space. It returns a pointer to the beginning of where it’s been mapped.</a:t>
            </a:r>
            <a:endParaRPr>
              <a:solidFill>
                <a:srgbClr val="FF0000"/>
              </a:solidFill>
            </a:endParaRPr>
          </a:p>
        </p:txBody>
      </p:sp>
      <p:sp>
        <p:nvSpPr>
          <p:cNvPr id="271" name="Google Shape;271;g3c9bbb80454_0_31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3c9bbb80454_0_9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78" name="Google Shape;278;g3c9bbb80454_0_98"/>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the advantage of a memory-mapped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There’s no need to do individual file reads or writes to/from buffers. Instead, the whole file is mapped into the process virtual memory address space. To read/write any location in the file, all you have to do is dereference a pointer into that address range where the file has been mapped. When you read or write addresses in that range, the paging system is used to fetch pages from disk as needed. The file system caching mechanism will try to keep the most used blocks in memory without us having to do anything to make that happen.</a:t>
            </a:r>
            <a:endParaRPr>
              <a:solidFill>
                <a:schemeClr val="lt1"/>
              </a:solidFill>
            </a:endParaRPr>
          </a:p>
        </p:txBody>
      </p:sp>
      <p:sp>
        <p:nvSpPr>
          <p:cNvPr id="279" name="Google Shape;279;g3c9bbb80454_0_9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g3c9bbb80454_0_32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86" name="Google Shape;286;g3c9bbb80454_0_32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the advantage of a memory-mapped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There’s no need to do individual file reads or writes to/from buffers. Instead, the whole file is mapped into the process virtual memory address space. To read/write any location in the file, all you have to do is dereference a pointer into that address range where the file has been mapped. When you read or write addresses in that range, the paging system is used to fetch pages from disk as needed. The file system caching mechanism will try to keep the most used blocks in memory without us having to do anything to make that happen.</a:t>
            </a:r>
            <a:endParaRPr>
              <a:solidFill>
                <a:srgbClr val="FF0000"/>
              </a:solidFill>
            </a:endParaRPr>
          </a:p>
        </p:txBody>
      </p:sp>
      <p:sp>
        <p:nvSpPr>
          <p:cNvPr id="287" name="Google Shape;287;g3c9bbb80454_0_32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2" name="Shape 292"/>
        <p:cNvGrpSpPr/>
        <p:nvPr/>
      </p:nvGrpSpPr>
      <p:grpSpPr>
        <a:xfrm>
          <a:off x="0" y="0"/>
          <a:ext cx="0" cy="0"/>
          <a:chOff x="0" y="0"/>
          <a:chExt cx="0" cy="0"/>
        </a:xfrm>
      </p:grpSpPr>
      <p:sp>
        <p:nvSpPr>
          <p:cNvPr id="293" name="Google Shape;293;g3c9bbb80454_0_107"/>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294" name="Google Shape;294;g3c9bbb80454_0_107"/>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How do you set up a memory-mapped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Open the file, then pass the file handle or descriptor to the operating system function mmap( ) asking that it be mapped into your address space. It returns a pointer to the beginning of where it’s been mapped.</a:t>
            </a:r>
            <a:endParaRPr>
              <a:solidFill>
                <a:schemeClr val="lt1"/>
              </a:solidFill>
            </a:endParaRPr>
          </a:p>
        </p:txBody>
      </p:sp>
      <p:sp>
        <p:nvSpPr>
          <p:cNvPr id="295" name="Google Shape;295;g3c9bbb80454_0_10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0" name="Shape 300"/>
        <p:cNvGrpSpPr/>
        <p:nvPr/>
      </p:nvGrpSpPr>
      <p:grpSpPr>
        <a:xfrm>
          <a:off x="0" y="0"/>
          <a:ext cx="0" cy="0"/>
          <a:chOff x="0" y="0"/>
          <a:chExt cx="0" cy="0"/>
        </a:xfrm>
      </p:grpSpPr>
      <p:sp>
        <p:nvSpPr>
          <p:cNvPr id="301" name="Google Shape;301;g3c9bbb80454_0_334"/>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02" name="Google Shape;302;g3c9bbb80454_0_334"/>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How do you set up a memory-mapped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Open the file, then pass the file handle or descriptor to the operating system function mmap( ) asking that it be mapped into your address space. It returns a pointer to the beginning of where it’s been mapped.</a:t>
            </a:r>
            <a:endParaRPr>
              <a:solidFill>
                <a:srgbClr val="FF0000"/>
              </a:solidFill>
            </a:endParaRPr>
          </a:p>
        </p:txBody>
      </p:sp>
      <p:sp>
        <p:nvSpPr>
          <p:cNvPr id="303" name="Google Shape;303;g3c9bbb80454_0_33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3c9bbb80454_0_114"/>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10" name="Google Shape;310;g3c9bbb80454_0_114"/>
          <p:cNvSpPr txBox="1"/>
          <p:nvPr>
            <p:ph idx="1" type="body"/>
          </p:nvPr>
        </p:nvSpPr>
        <p:spPr>
          <a:xfrm>
            <a:off x="457200" y="1346200"/>
            <a:ext cx="8229600" cy="4779900"/>
          </a:xfrm>
          <a:prstGeom prst="rect">
            <a:avLst/>
          </a:prstGeom>
        </p:spPr>
        <p:txBody>
          <a:bodyPr anchorCtr="0" anchor="t" bIns="45700" lIns="91425" spcFirstLastPara="1" rIns="91425" wrap="square" tIns="45700">
            <a:normAutofit fontScale="92500" lnSpcReduction="10000"/>
          </a:bodyPr>
          <a:lstStyle/>
          <a:p>
            <a:pPr indent="0" lvl="0" marL="0" rtl="0" algn="l">
              <a:lnSpc>
                <a:spcPct val="115000"/>
              </a:lnSpc>
              <a:spcBef>
                <a:spcPts val="0"/>
              </a:spcBef>
              <a:spcAft>
                <a:spcPts val="0"/>
              </a:spcAft>
              <a:buNone/>
            </a:pPr>
            <a:r>
              <a:rPr lang="en-US"/>
              <a:t>If you would like to be able to search for “amazon” only in the title in an inverted word index, how would you do that? If you do it that way and you now want to find pages that have “amazon” anywhere, what would you have to do?</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You could decorate the term with characters you expect to strip out from anything a user would type during query parsing to distinguish the posting list for amazon in each of these four cases. You get to pick any characters you like as long as they’re characters you expect to strip. For example, you might index “@amazon” for occurrences in anchor text, “=amazon” for URL, “+amazon” for title and unadorned “amazon” for body. If you do this, then to search for “amazon” anywhere, you would have to OR (merge) the individual posting lists.</a:t>
            </a:r>
            <a:endParaRPr>
              <a:solidFill>
                <a:schemeClr val="lt1"/>
              </a:solidFill>
            </a:endParaRPr>
          </a:p>
        </p:txBody>
      </p:sp>
      <p:sp>
        <p:nvSpPr>
          <p:cNvPr id="311" name="Google Shape;311;g3c9bbb80454_0_11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c9bbb80454_0_34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18" name="Google Shape;318;g3c9bbb80454_0_34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fontScale="92500" lnSpcReduction="10000"/>
          </a:bodyPr>
          <a:lstStyle/>
          <a:p>
            <a:pPr indent="0" lvl="0" marL="0" rtl="0" algn="l">
              <a:lnSpc>
                <a:spcPct val="115000"/>
              </a:lnSpc>
              <a:spcBef>
                <a:spcPts val="0"/>
              </a:spcBef>
              <a:spcAft>
                <a:spcPts val="0"/>
              </a:spcAft>
              <a:buNone/>
            </a:pPr>
            <a:r>
              <a:rPr lang="en-US"/>
              <a:t>If you would like to be able to search for “amazon” only in the title in an inverted word index, how would you do that? If you do it that way and you now want to find pages that have “amazon” anywhere, what would you have to do?</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You could decorate the term with characters you expect to strip out from anything a user would type during query parsing to distinguish the posting list for amazon in each of these four cases. You get to pick any characters you like as long as they’re characters you expect to strip. For example, you might index “@amazon” for occurrences in anchor text, “=amazon” for URL, “+amazon” for title and unadorned “amazon” for body. If you do this, then to search for “amazon” anywhere, you would have to OR (merge) the individual posting lists.</a:t>
            </a:r>
            <a:endParaRPr>
              <a:solidFill>
                <a:srgbClr val="FF0000"/>
              </a:solidFill>
            </a:endParaRPr>
          </a:p>
        </p:txBody>
      </p:sp>
      <p:sp>
        <p:nvSpPr>
          <p:cNvPr id="319" name="Google Shape;319;g3c9bbb80454_0_34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3c9bbb80454_0_12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26" name="Google Shape;326;g3c9bbb80454_0_123"/>
          <p:cNvSpPr txBox="1"/>
          <p:nvPr>
            <p:ph idx="1" type="body"/>
          </p:nvPr>
        </p:nvSpPr>
        <p:spPr>
          <a:xfrm>
            <a:off x="457200" y="1346200"/>
            <a:ext cx="8229600" cy="47799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0"/>
              </a:spcBef>
              <a:spcAft>
                <a:spcPts val="0"/>
              </a:spcAft>
              <a:buNone/>
            </a:pPr>
            <a:r>
              <a:rPr lang="en-US"/>
              <a:t>Why would you need a seek index or synchronization table for a posting list?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The posting list is typically compressed both by storing deltas from the previous post rather than absolute locations and by a variable-length encoding scheme, e.g., UTF-8. To know the absolute location of post, you have to add up all the deltas starting from some known location, either the beginning of the index or an entry in a seek index. The seek index could be an array, perhaps indexed by high bits of a seek address, or a list of known locations. Each entry is a pointer to a post, if there is one, and the location where it occurs.</a:t>
            </a:r>
            <a:endParaRPr>
              <a:solidFill>
                <a:schemeClr val="lt1"/>
              </a:solidFill>
            </a:endParaRPr>
          </a:p>
        </p:txBody>
      </p:sp>
      <p:sp>
        <p:nvSpPr>
          <p:cNvPr id="327" name="Google Shape;327;g3c9bbb80454_0_12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3c9bbb80454_0_34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34" name="Google Shape;334;g3c9bbb80454_0_348"/>
          <p:cNvSpPr txBox="1"/>
          <p:nvPr>
            <p:ph idx="1" type="body"/>
          </p:nvPr>
        </p:nvSpPr>
        <p:spPr>
          <a:xfrm>
            <a:off x="457200" y="1346200"/>
            <a:ext cx="8229600" cy="47799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0"/>
              </a:spcBef>
              <a:spcAft>
                <a:spcPts val="0"/>
              </a:spcAft>
              <a:buNone/>
            </a:pPr>
            <a:r>
              <a:rPr lang="en-US"/>
              <a:t>Why would you need a seek index or synchronization table for a posting list?</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The posting list is typically compressed both by storing deltas from the previous post rather than absolute locations and by a variable-length encoding scheme, e.g., UTF-8. To know the absolute location of post, you have to add up all the deltas starting from some known location, either the beginning of the index or an entry in a seek index. The seek index could be an array, perhaps indexed by high bits of a seek address, or a list of known locations. Each entry is a pointer to a post, if there is one, and the location where it occurs.</a:t>
            </a:r>
            <a:endParaRPr>
              <a:solidFill>
                <a:srgbClr val="FF0000"/>
              </a:solidFill>
            </a:endParaRPr>
          </a:p>
        </p:txBody>
      </p:sp>
      <p:sp>
        <p:nvSpPr>
          <p:cNvPr id="335" name="Google Shape;335;g3c9bbb80454_0_34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c9bbb80454_0_132"/>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42" name="Google Shape;342;g3c9bbb80454_0_132"/>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does a bag of words refer to and why is it not a very good ranking technique?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chemeClr val="lt1"/>
                </a:solidFill>
              </a:rPr>
              <a:t>It’s a ranking technique that considers the query and the document as two unordered lists of words and attempts a measure of similarity based on a comparison of word frequencies. The more hits in the document of the rarer words in the query, the better. It’s not a very good technique because it does not consider where the hits were found or their proximity to each other, e.g., as a phrase, or near the top of the page, and tends to be easily spammed, e.g., by keyword stuffing.</a:t>
            </a:r>
            <a:endParaRPr>
              <a:solidFill>
                <a:schemeClr val="lt1"/>
              </a:solidFill>
            </a:endParaRPr>
          </a:p>
        </p:txBody>
      </p:sp>
      <p:sp>
        <p:nvSpPr>
          <p:cNvPr id="343" name="Google Shape;343;g3c9bbb80454_0_13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g3c9bbb80454_0_35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50" name="Google Shape;350;g3c9bbb80454_0_35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does a bag of words refer to and why is it not a very good ranking technique?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It’s a ranking technique that considers the query and the document as two unordered lists of words and attempts a measure of similarity based on a comparison of word frequencies. The more hits in the document of the rarer words in the query, the better. It’s not a very good technique because it does not consider where the hits were found or their proximity to each other, e.g., as a phrase, or near the top of the page, and tends to be easily spammed, e.g., by keyword stuffing.</a:t>
            </a:r>
            <a:endParaRPr>
              <a:solidFill>
                <a:srgbClr val="FF0000"/>
              </a:solidFill>
            </a:endParaRPr>
          </a:p>
        </p:txBody>
      </p:sp>
      <p:sp>
        <p:nvSpPr>
          <p:cNvPr id="351" name="Google Shape;351;g3c9bbb80454_0_35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g3c9bbb80454_0_14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58" name="Google Shape;358;g3c9bbb80454_0_14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happens if you try to seek way past the end of a file and begin writing?</a:t>
            </a:r>
            <a:endParaRPr>
              <a:solidFill>
                <a:srgbClr val="FF0000"/>
              </a:solidFill>
            </a:endParaRPr>
          </a:p>
        </p:txBody>
      </p:sp>
      <p:sp>
        <p:nvSpPr>
          <p:cNvPr id="359" name="Google Shape;359;g3c9bbb80454_0_14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3c9e1099bc3_0_77"/>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66" name="Google Shape;366;g3c9e1099bc3_0_77"/>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happens if you try to seek way past the end of a file and begin writing?</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The operating system will let you do it, possibly creating a “hole” in file where there’s no data.</a:t>
            </a:r>
            <a:endParaRPr>
              <a:solidFill>
                <a:srgbClr val="FF0000"/>
              </a:solidFill>
            </a:endParaRPr>
          </a:p>
        </p:txBody>
      </p:sp>
      <p:sp>
        <p:nvSpPr>
          <p:cNvPr id="367" name="Google Shape;367;g3c9e1099bc3_0_7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3c9bbb80454_0_15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74" name="Google Shape;374;g3c9bbb80454_0_15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the difference between precision and recall? Which is more important for a search engine?</a:t>
            </a:r>
            <a:endParaRPr>
              <a:solidFill>
                <a:srgbClr val="FF0000"/>
              </a:solidFill>
            </a:endParaRPr>
          </a:p>
        </p:txBody>
      </p:sp>
      <p:sp>
        <p:nvSpPr>
          <p:cNvPr id="375" name="Google Shape;375;g3c9bbb80454_0_15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g3c9e1099bc3_0_6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82" name="Google Shape;382;g3c9e1099bc3_0_63"/>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the difference between precision and recall? Which is more important for a search engine?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Precision is the fraction of the results that are relevant. Recall is the fraction of all relevant results that are returned. Precision is much more important for a search engine because no one ever wants to see all the matching pages, only the best.</a:t>
            </a:r>
            <a:endParaRPr>
              <a:solidFill>
                <a:srgbClr val="FF0000"/>
              </a:solidFill>
            </a:endParaRPr>
          </a:p>
        </p:txBody>
      </p:sp>
      <p:sp>
        <p:nvSpPr>
          <p:cNvPr id="383" name="Google Shape;383;g3c9e1099bc3_0_6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g3c9bbb80454_0_15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90" name="Google Shape;390;g3c9bbb80454_0_159"/>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the difference between static rank and dynamic rank?</a:t>
            </a:r>
            <a:endParaRPr>
              <a:solidFill>
                <a:srgbClr val="FF0000"/>
              </a:solidFill>
            </a:endParaRPr>
          </a:p>
        </p:txBody>
      </p:sp>
      <p:sp>
        <p:nvSpPr>
          <p:cNvPr id="391" name="Google Shape;391;g3c9bbb80454_0_15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g3c9e1099bc3_0_7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398" name="Google Shape;398;g3c9e1099bc3_0_7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the difference between static rank and dynamic rank?</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US">
                <a:solidFill>
                  <a:srgbClr val="FF0000"/>
                </a:solidFill>
              </a:rPr>
              <a:t>Static rank is a measure of how good the page is without regard to the query. Dynamic rank is a measure of how good a match the page is for the specific query.</a:t>
            </a:r>
            <a:endParaRPr>
              <a:solidFill>
                <a:srgbClr val="FF0000"/>
              </a:solidFill>
            </a:endParaRPr>
          </a:p>
          <a:p>
            <a:pPr indent="0" lvl="0" marL="0" rtl="0" algn="l">
              <a:lnSpc>
                <a:spcPct val="115000"/>
              </a:lnSpc>
              <a:spcBef>
                <a:spcPts val="0"/>
              </a:spcBef>
              <a:spcAft>
                <a:spcPts val="0"/>
              </a:spcAft>
              <a:buNone/>
            </a:pPr>
            <a:r>
              <a:t/>
            </a:r>
            <a:endParaRPr>
              <a:solidFill>
                <a:srgbClr val="FF0000"/>
              </a:solidFill>
            </a:endParaRPr>
          </a:p>
        </p:txBody>
      </p:sp>
      <p:sp>
        <p:nvSpPr>
          <p:cNvPr id="399" name="Google Shape;399;g3c9e1099bc3_0_7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g3c9bbb80454_0_16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06" name="Google Shape;406;g3c9bbb80454_0_168"/>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You can create a thread using pthread_create(). But what does pthread_join() do?</a:t>
            </a:r>
            <a:endParaRPr>
              <a:solidFill>
                <a:srgbClr val="FF0000"/>
              </a:solidFill>
            </a:endParaRPr>
          </a:p>
        </p:txBody>
      </p:sp>
      <p:sp>
        <p:nvSpPr>
          <p:cNvPr id="407" name="Google Shape;407;g3c9bbb80454_0_16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3c9e1099bc3_0_5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14" name="Google Shape;414;g3c9e1099bc3_0_56"/>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You can create a thread using pthread_create(). But what does pthread_join() do?</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pthread_join() waits until the specified thread ends and retrieves the exit status.</a:t>
            </a:r>
            <a:endParaRPr>
              <a:solidFill>
                <a:srgbClr val="FF0000"/>
              </a:solidFill>
            </a:endParaRPr>
          </a:p>
          <a:p>
            <a:pPr indent="0" lvl="0" marL="0" rtl="0" algn="l">
              <a:lnSpc>
                <a:spcPct val="115000"/>
              </a:lnSpc>
              <a:spcBef>
                <a:spcPts val="0"/>
              </a:spcBef>
              <a:spcAft>
                <a:spcPts val="0"/>
              </a:spcAft>
              <a:buNone/>
            </a:pPr>
            <a:r>
              <a:t/>
            </a:r>
            <a:endParaRPr>
              <a:solidFill>
                <a:srgbClr val="FF0000"/>
              </a:solidFill>
            </a:endParaRPr>
          </a:p>
        </p:txBody>
      </p:sp>
      <p:sp>
        <p:nvSpPr>
          <p:cNvPr id="415" name="Google Shape;415;g3c9e1099bc3_0_5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g3c9bbb80454_0_177"/>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22" name="Google Shape;422;g3c9bbb80454_0_177"/>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a sparse file?</a:t>
            </a:r>
            <a:endParaRPr>
              <a:solidFill>
                <a:srgbClr val="FF0000"/>
              </a:solidFill>
            </a:endParaRPr>
          </a:p>
        </p:txBody>
      </p:sp>
      <p:sp>
        <p:nvSpPr>
          <p:cNvPr id="423" name="Google Shape;423;g3c9bbb80454_0_17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g3c9e1099bc3_0_4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30" name="Google Shape;430;g3c9e1099bc3_0_49"/>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is a sparse file?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A file with a “hole” in it where there’s no data. Reading from the hole returns zeros.</a:t>
            </a:r>
            <a:endParaRPr>
              <a:solidFill>
                <a:srgbClr val="FF0000"/>
              </a:solidFill>
            </a:endParaRPr>
          </a:p>
        </p:txBody>
      </p:sp>
      <p:sp>
        <p:nvSpPr>
          <p:cNvPr id="431" name="Google Shape;431;g3c9e1099bc3_0_4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g3c9bbb80454_0_18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38" name="Google Shape;438;g3c9bbb80454_0_186"/>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Traversing a directory tree, which directory entries would you typically skip?</a:t>
            </a:r>
            <a:endParaRPr>
              <a:solidFill>
                <a:srgbClr val="FF0000"/>
              </a:solidFill>
            </a:endParaRPr>
          </a:p>
        </p:txBody>
      </p:sp>
      <p:sp>
        <p:nvSpPr>
          <p:cNvPr id="439" name="Google Shape;439;g3c9bbb80454_0_18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g3c9e1099bc3_0_42"/>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46" name="Google Shape;446;g3c9e1099bc3_0_42"/>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Traversing a directory tree, which directory entries would you typically skip?</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 and “..”, referring to the current directory and the parent directory.</a:t>
            </a:r>
            <a:endParaRPr>
              <a:solidFill>
                <a:srgbClr val="FF0000"/>
              </a:solidFill>
            </a:endParaRPr>
          </a:p>
        </p:txBody>
      </p:sp>
      <p:sp>
        <p:nvSpPr>
          <p:cNvPr id="447" name="Google Shape;447;g3c9e1099bc3_0_4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g3c9bbb80454_0_19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54" name="Google Shape;454;g3c9bbb80454_0_19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If your index is broken into chunks with disjoint (non-overlapping) slices of the web you’ve crawled, what factors would you consider in deciding whether to search them sequentially or concurrently with separate threads when a query arrives?</a:t>
            </a:r>
            <a:endParaRPr>
              <a:solidFill>
                <a:srgbClr val="FF0000"/>
              </a:solidFill>
            </a:endParaRPr>
          </a:p>
        </p:txBody>
      </p:sp>
      <p:sp>
        <p:nvSpPr>
          <p:cNvPr id="455" name="Google Shape;455;g3c9bbb80454_0_19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g3c9e1099bc3_0_3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62" name="Google Shape;462;g3c9e1099bc3_0_3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fontScale="92500"/>
          </a:bodyPr>
          <a:lstStyle/>
          <a:p>
            <a:pPr indent="0" lvl="0" marL="0" rtl="0" algn="l">
              <a:lnSpc>
                <a:spcPct val="115000"/>
              </a:lnSpc>
              <a:spcBef>
                <a:spcPts val="0"/>
              </a:spcBef>
              <a:spcAft>
                <a:spcPts val="0"/>
              </a:spcAft>
              <a:buNone/>
            </a:pPr>
            <a:r>
              <a:rPr lang="en-US"/>
              <a:t>If your index is broken into chunks with disjoint (non-overlapping) slices of the web you’ve crawled, what factors would you consider in deciding whether to search them sequentially or concurrently with separate threads when a query arrives?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If multiple chunks are on the same physical rotating disk drive, you might prefer sequentially to avoid chattering the heads back and forth between the two index chunks. If they’re on separate mechanical drives or on solid state drives (which seek times are minimal), you might prefer multiple threads. If the chunks are tiered with best pages sorted into a small index, you might start there before deciding whether to bother searching the other chunks.</a:t>
            </a:r>
            <a:endParaRPr>
              <a:solidFill>
                <a:srgbClr val="FF0000"/>
              </a:solidFill>
            </a:endParaRPr>
          </a:p>
        </p:txBody>
      </p:sp>
      <p:sp>
        <p:nvSpPr>
          <p:cNvPr id="463" name="Google Shape;463;g3c9e1099bc3_0_3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g3c9bbb80454_0_21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70" name="Google Shape;470;g3c9bbb80454_0_211"/>
          <p:cNvSpPr txBox="1"/>
          <p:nvPr>
            <p:ph idx="1" type="body"/>
          </p:nvPr>
        </p:nvSpPr>
        <p:spPr>
          <a:xfrm>
            <a:off x="0" y="1176750"/>
            <a:ext cx="9144000" cy="53205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are some ways you might try to shorten the time it takes process a query? Would any of these methods likely harm the quality of the results?</a:t>
            </a:r>
            <a:endParaRPr>
              <a:solidFill>
                <a:srgbClr val="FF0000"/>
              </a:solidFill>
            </a:endParaRPr>
          </a:p>
        </p:txBody>
      </p:sp>
      <p:sp>
        <p:nvSpPr>
          <p:cNvPr id="471" name="Google Shape;471;g3c9bbb80454_0_21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g3c9e1099bc3_0_2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78" name="Google Shape;478;g3c9e1099bc3_0_28"/>
          <p:cNvSpPr txBox="1"/>
          <p:nvPr>
            <p:ph idx="1" type="body"/>
          </p:nvPr>
        </p:nvSpPr>
        <p:spPr>
          <a:xfrm>
            <a:off x="0" y="1176750"/>
            <a:ext cx="9144000" cy="5320500"/>
          </a:xfrm>
          <a:prstGeom prst="rect">
            <a:avLst/>
          </a:prstGeom>
        </p:spPr>
        <p:txBody>
          <a:bodyPr anchorCtr="0" anchor="t" bIns="45700" lIns="91425" spcFirstLastPara="1" rIns="91425" wrap="square" tIns="45700">
            <a:normAutofit fontScale="70000" lnSpcReduction="10000"/>
          </a:bodyPr>
          <a:lstStyle/>
          <a:p>
            <a:pPr indent="0" lvl="0" marL="0" rtl="0" algn="l">
              <a:lnSpc>
                <a:spcPct val="115000"/>
              </a:lnSpc>
              <a:spcBef>
                <a:spcPts val="0"/>
              </a:spcBef>
              <a:spcAft>
                <a:spcPts val="0"/>
              </a:spcAft>
              <a:buNone/>
            </a:pPr>
            <a:r>
              <a:rPr lang="en-US"/>
              <a:t>What are some ways you might try to shorten the time it takes process a query? Would any of these methods likely harm the quality of the results?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Clr>
                <a:schemeClr val="dk1"/>
              </a:buClr>
              <a:buSzPct val="45833"/>
              <a:buFont typeface="Arial"/>
              <a:buNone/>
            </a:pPr>
            <a:r>
              <a:rPr lang="en-US">
                <a:solidFill>
                  <a:srgbClr val="FF0000"/>
                </a:solidFill>
              </a:rPr>
              <a:t>The most significant determinant of query time is the number of matching pages that</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must ranked. There are lots of ways to limit this.</a:t>
            </a:r>
            <a:endParaRPr>
              <a:solidFill>
                <a:srgbClr val="FF0000"/>
              </a:solidFill>
            </a:endParaRPr>
          </a:p>
          <a:p>
            <a:pPr indent="0" lvl="0" marL="0" rtl="0" algn="l">
              <a:lnSpc>
                <a:spcPct val="115000"/>
              </a:lnSpc>
              <a:spcBef>
                <a:spcPts val="0"/>
              </a:spcBef>
              <a:spcAft>
                <a:spcPts val="0"/>
              </a:spcAft>
              <a:buClr>
                <a:schemeClr val="dk1"/>
              </a:buClr>
              <a:buSzPct val="45833"/>
              <a:buFont typeface="Arial"/>
              <a:buNone/>
            </a:pPr>
            <a:r>
              <a:t/>
            </a:r>
            <a:endParaRPr>
              <a:solidFill>
                <a:srgbClr val="FF0000"/>
              </a:solidFill>
            </a:endParaRPr>
          </a:p>
          <a:p>
            <a:pPr indent="0" lvl="0" marL="0" rtl="0" algn="l">
              <a:lnSpc>
                <a:spcPct val="115000"/>
              </a:lnSpc>
              <a:spcBef>
                <a:spcPts val="0"/>
              </a:spcBef>
              <a:spcAft>
                <a:spcPts val="0"/>
              </a:spcAft>
              <a:buClr>
                <a:schemeClr val="dk1"/>
              </a:buClr>
              <a:buSzPct val="45833"/>
              <a:buFont typeface="Arial"/>
              <a:buNone/>
            </a:pPr>
            <a:r>
              <a:rPr lang="en-US">
                <a:solidFill>
                  <a:srgbClr val="FF0000"/>
                </a:solidFill>
              </a:rPr>
              <a:t>a. Limit the total size of the index on any given machine by adding more machines to the cluster</a:t>
            </a:r>
            <a:endParaRPr>
              <a:solidFill>
                <a:srgbClr val="FF0000"/>
              </a:solidFill>
            </a:endParaRPr>
          </a:p>
          <a:p>
            <a:pPr indent="0" lvl="0" marL="0" rtl="0" algn="l">
              <a:lnSpc>
                <a:spcPct val="115000"/>
              </a:lnSpc>
              <a:spcBef>
                <a:spcPts val="0"/>
              </a:spcBef>
              <a:spcAft>
                <a:spcPts val="0"/>
              </a:spcAft>
              <a:buClr>
                <a:schemeClr val="dk1"/>
              </a:buClr>
              <a:buSzPct val="45833"/>
              <a:buFont typeface="Arial"/>
              <a:buNone/>
            </a:pPr>
            <a:r>
              <a:rPr lang="en-US">
                <a:solidFill>
                  <a:srgbClr val="FF0000"/>
                </a:solidFill>
              </a:rPr>
              <a:t>b. Stop searching for new matching pages once a maximum number have already been found and ranked or after a maximum elapsed time.</a:t>
            </a:r>
            <a:endParaRPr>
              <a:solidFill>
                <a:srgbClr val="FF0000"/>
              </a:solidFill>
            </a:endParaRPr>
          </a:p>
          <a:p>
            <a:pPr indent="0" lvl="0" marL="0" rtl="0" algn="l">
              <a:lnSpc>
                <a:spcPct val="115000"/>
              </a:lnSpc>
              <a:spcBef>
                <a:spcPts val="0"/>
              </a:spcBef>
              <a:spcAft>
                <a:spcPts val="0"/>
              </a:spcAft>
              <a:buClr>
                <a:schemeClr val="dk1"/>
              </a:buClr>
              <a:buSzPct val="45833"/>
              <a:buFont typeface="Arial"/>
              <a:buNone/>
            </a:pPr>
            <a:r>
              <a:rPr lang="en-US">
                <a:solidFill>
                  <a:srgbClr val="FF0000"/>
                </a:solidFill>
              </a:rPr>
              <a:t>c. Create a small index of presumed high-quality pages and a larger index of everything else. If you get enough good results in the small index, quit there; don’t search the large index. If you do have to search the large index, presumably it’s because there aren’t many matches, in which case, the big index search could be fairly quick.</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d. Incrementally broaden the search. Search first for matches in titles (or URLs or anchor text), before deciding whether to broaden the search for pages that only matches in body text. </a:t>
            </a:r>
            <a:endParaRPr>
              <a:solidFill>
                <a:srgbClr val="FF0000"/>
              </a:solidFill>
            </a:endParaRPr>
          </a:p>
          <a:p>
            <a:pPr indent="0" lvl="0" marL="0" rtl="0" algn="l">
              <a:lnSpc>
                <a:spcPct val="115000"/>
              </a:lnSpc>
              <a:spcBef>
                <a:spcPts val="0"/>
              </a:spcBef>
              <a:spcAft>
                <a:spcPts val="0"/>
              </a:spcAft>
              <a:buNone/>
            </a:pPr>
            <a:r>
              <a:t/>
            </a:r>
            <a:endParaRPr>
              <a:solidFill>
                <a:srgbClr val="FF0000"/>
              </a:solidFill>
            </a:endParaRPr>
          </a:p>
          <a:p>
            <a:pPr indent="0" lvl="0" marL="0" rtl="0" algn="l">
              <a:lnSpc>
                <a:spcPct val="115000"/>
              </a:lnSpc>
              <a:spcBef>
                <a:spcPts val="0"/>
              </a:spcBef>
              <a:spcAft>
                <a:spcPts val="0"/>
              </a:spcAft>
              <a:buClr>
                <a:schemeClr val="dk1"/>
              </a:buClr>
              <a:buSzPct val="45833"/>
              <a:buFont typeface="Arial"/>
              <a:buNone/>
            </a:pPr>
            <a:r>
              <a:rPr lang="en-US">
                <a:solidFill>
                  <a:srgbClr val="FF0000"/>
                </a:solidFill>
              </a:rPr>
              <a:t>These strategies are unlikely to significantly harm result quality. If a query is</a:t>
            </a:r>
            <a:endParaRPr>
              <a:solidFill>
                <a:srgbClr val="FF0000"/>
              </a:solidFill>
            </a:endParaRPr>
          </a:p>
          <a:p>
            <a:pPr indent="0" lvl="0" marL="0" rtl="0" algn="l">
              <a:lnSpc>
                <a:spcPct val="115000"/>
              </a:lnSpc>
              <a:spcBef>
                <a:spcPts val="0"/>
              </a:spcBef>
              <a:spcAft>
                <a:spcPts val="0"/>
              </a:spcAft>
              <a:buClr>
                <a:schemeClr val="dk1"/>
              </a:buClr>
              <a:buSzPct val="45833"/>
              <a:buFont typeface="Arial"/>
              <a:buNone/>
            </a:pPr>
            <a:r>
              <a:rPr lang="en-US">
                <a:solidFill>
                  <a:srgbClr val="FF0000"/>
                </a:solidFill>
              </a:rPr>
              <a:t>matching lots of pages, it suggests that many are probably of roughly equal quality.</a:t>
            </a:r>
            <a:endParaRPr>
              <a:solidFill>
                <a:srgbClr val="FF0000"/>
              </a:solidFill>
            </a:endParaRPr>
          </a:p>
          <a:p>
            <a:pPr indent="0" lvl="0" marL="0" rtl="0" algn="l">
              <a:lnSpc>
                <a:spcPct val="115000"/>
              </a:lnSpc>
              <a:spcBef>
                <a:spcPts val="0"/>
              </a:spcBef>
              <a:spcAft>
                <a:spcPts val="0"/>
              </a:spcAft>
              <a:buNone/>
            </a:pPr>
            <a:r>
              <a:rPr lang="en-US">
                <a:solidFill>
                  <a:srgbClr val="FF0000"/>
                </a:solidFill>
              </a:rPr>
              <a:t>Not returning the one very best won't be noticed.</a:t>
            </a:r>
            <a:endParaRPr>
              <a:solidFill>
                <a:srgbClr val="FF0000"/>
              </a:solidFill>
            </a:endParaRPr>
          </a:p>
        </p:txBody>
      </p:sp>
      <p:sp>
        <p:nvSpPr>
          <p:cNvPr id="479" name="Google Shape;479;g3c9e1099bc3_0_2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g3c9bbb80454_0_22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86" name="Google Shape;486;g3c9bbb80454_0_22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types of search engine queries are likely to be slowest? Would lots of words in the query make the search faster or slower? Why?</a:t>
            </a:r>
            <a:endParaRPr>
              <a:solidFill>
                <a:srgbClr val="FF0000"/>
              </a:solidFill>
            </a:endParaRPr>
          </a:p>
        </p:txBody>
      </p:sp>
      <p:sp>
        <p:nvSpPr>
          <p:cNvPr id="487" name="Google Shape;487;g3c9bbb80454_0_22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g3c9e1099bc3_0_2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494" name="Google Shape;494;g3c9e1099bc3_0_2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What types of search engine queries are likely to be slowest? Would lots of words in the query make the search faster or slower? Why?</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The slowest will be the one-word queries for common words, e.g., a query for "the". They'll match an enormous number of documents, forcing each to be ranked. Adding more words to the query, especially if some are rare, will make the search faster because it won't match as many documents, meaning there won't be many that need to be ranked.</a:t>
            </a:r>
            <a:endParaRPr>
              <a:solidFill>
                <a:srgbClr val="FF0000"/>
              </a:solidFill>
            </a:endParaRPr>
          </a:p>
        </p:txBody>
      </p:sp>
      <p:sp>
        <p:nvSpPr>
          <p:cNvPr id="495" name="Google Shape;495;g3c9e1099bc3_0_2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g3c9bbb80454_0_22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502" name="Google Shape;502;g3c9bbb80454_0_229"/>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You have two asynchronous activities that need to run concurrently. How would you decide whether to make them separate threads or separate processes?</a:t>
            </a:r>
            <a:endParaRPr>
              <a:solidFill>
                <a:srgbClr val="FF0000"/>
              </a:solidFill>
            </a:endParaRPr>
          </a:p>
        </p:txBody>
      </p:sp>
      <p:sp>
        <p:nvSpPr>
          <p:cNvPr id="503" name="Google Shape;503;g3c9bbb80454_0_22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g3c9e1099bc3_0_14"/>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510" name="Google Shape;510;g3c9e1099bc3_0_14"/>
          <p:cNvSpPr txBox="1"/>
          <p:nvPr>
            <p:ph idx="1" type="body"/>
          </p:nvPr>
        </p:nvSpPr>
        <p:spPr>
          <a:xfrm>
            <a:off x="457200" y="1346200"/>
            <a:ext cx="8229600" cy="47799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0"/>
              </a:spcBef>
              <a:spcAft>
                <a:spcPts val="0"/>
              </a:spcAft>
              <a:buNone/>
            </a:pPr>
            <a:r>
              <a:rPr lang="en-US"/>
              <a:t>You have two asynchronous activities that need to run concurrently. How would you decide whether to make them separate threads or separate processes?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It would depend how tightly coupled and similar they are and whether there might be some security issues. If it’s lots of the same activity over-and-over, e.g., reading web pages, that would work well as a thread. But if the activities are not tightly connected, e.g., building the index vs. serving queries, or if they’re handling sensitive information, e.g., handling credit card numbers, the firewalling of doing these as separate processes would make that more attractive.</a:t>
            </a:r>
            <a:endParaRPr>
              <a:solidFill>
                <a:srgbClr val="FF0000"/>
              </a:solidFill>
            </a:endParaRPr>
          </a:p>
        </p:txBody>
      </p:sp>
      <p:sp>
        <p:nvSpPr>
          <p:cNvPr id="511" name="Google Shape;511;g3c9e1099bc3_0_1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g3c9e1099bc3_0_7"/>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518" name="Google Shape;518;g3c9e1099bc3_0_7"/>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Would it be okay if errors in the HTML cause your search engine to misparse a page?</a:t>
            </a:r>
            <a:endParaRPr>
              <a:solidFill>
                <a:srgbClr val="FF0000"/>
              </a:solidFill>
            </a:endParaRPr>
          </a:p>
        </p:txBody>
      </p:sp>
      <p:sp>
        <p:nvSpPr>
          <p:cNvPr id="519" name="Google Shape;519;g3c9e1099bc3_0_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3c9bbb80454_0_24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526" name="Google Shape;526;g3c9bbb80454_0_24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Would it be okay if errors in the HTML cause your search engine to misparse a page?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Yes, if the HTML was broken, the page was probably lower quality anyway. If you miss an occasional word or link, especially because of broken HTML, it's unlikely that will affect search results in noticeable way.</a:t>
            </a:r>
            <a:endParaRPr>
              <a:solidFill>
                <a:srgbClr val="FF0000"/>
              </a:solidFill>
            </a:endParaRPr>
          </a:p>
        </p:txBody>
      </p:sp>
      <p:sp>
        <p:nvSpPr>
          <p:cNvPr id="527" name="Google Shape;527;g3c9bbb80454_0_24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g3c9bbb80454_0_25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534" name="Google Shape;534;g3c9bbb80454_0_25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If you look up the IP address of a host, then connect to it, why do you still need to specify the host again in a GET request? You already know it's the right machine based on the IP address.</a:t>
            </a:r>
            <a:endParaRPr>
              <a:solidFill>
                <a:srgbClr val="FF0000"/>
              </a:solidFill>
            </a:endParaRPr>
          </a:p>
        </p:txBody>
      </p:sp>
      <p:sp>
        <p:nvSpPr>
          <p:cNvPr id="535" name="Google Shape;535;g3c9bbb80454_0_25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g3c9e1099bc3_0_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midterm W25</a:t>
            </a:r>
            <a:endParaRPr/>
          </a:p>
        </p:txBody>
      </p:sp>
      <p:sp>
        <p:nvSpPr>
          <p:cNvPr id="542" name="Google Shape;542;g3c9e1099bc3_0_0"/>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lang="en-US"/>
              <a:t>If you look up the IP address of a host, then connect to it, why do you still need to specify the host again in a GET request? You already know it's the right machine based on the IP address.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US">
                <a:solidFill>
                  <a:srgbClr val="FF0000"/>
                </a:solidFill>
              </a:rPr>
              <a:t>Any given machine might be hosting several websites at the same IP address and port number.</a:t>
            </a:r>
            <a:endParaRPr>
              <a:solidFill>
                <a:srgbClr val="FF0000"/>
              </a:solidFill>
            </a:endParaRPr>
          </a:p>
        </p:txBody>
      </p:sp>
      <p:sp>
        <p:nvSpPr>
          <p:cNvPr id="543" name="Google Shape;543;g3c9e1099bc3_0_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2014-10-28T21:56:04Z</dcterms:created>
  <dc:creator>Nicole Hamilton</dc:creator>
</cp:coreProperties>
</file>